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8" r:id="rId13"/>
    <p:sldId id="275" r:id="rId14"/>
    <p:sldId id="276" r:id="rId15"/>
    <p:sldId id="277" r:id="rId16"/>
    <p:sldId id="268" r:id="rId17"/>
    <p:sldId id="269" r:id="rId18"/>
    <p:sldId id="273" r:id="rId19"/>
    <p:sldId id="270" r:id="rId20"/>
    <p:sldId id="280" r:id="rId21"/>
    <p:sldId id="271" r:id="rId22"/>
    <p:sldId id="279" r:id="rId23"/>
    <p:sldId id="272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F28D4-5BB4-4022-9C7E-19E4FB1D319E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154F0-62FC-4627-90F2-E86627459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85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95D0DD-0188-4C0C-9A65-C354993E09C7}" type="slidenum">
              <a:rPr lang="fr-FR">
                <a:solidFill>
                  <a:prstClr val="black"/>
                </a:solidFill>
              </a:rPr>
              <a:pPr eaLnBrk="1" hangingPunct="1"/>
              <a:t>1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3587" cy="3430587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4800"/>
          </a:xfrm>
          <a:noFill/>
        </p:spPr>
        <p:txBody>
          <a:bodyPr/>
          <a:lstStyle/>
          <a:p>
            <a:pPr eaLnBrk="1" hangingPunct="1"/>
            <a:endParaRPr lang="en-GB" dirty="0" smtClean="0">
              <a:solidFill>
                <a:srgbClr val="000000"/>
              </a:solidFill>
              <a:latin typeface="Futura Medium" pitchFamily="2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54F0-62FC-4627-90F2-E866274595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5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54F0-62FC-4627-90F2-E866274595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28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54F0-62FC-4627-90F2-E866274595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08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54F0-62FC-4627-90F2-E866274595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23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54F0-62FC-4627-90F2-E866274595A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66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AA24F3-1566-4F7B-B8BE-CCD5F9B6AC6D}" type="slidenum">
              <a:rPr lang="fr-FR"/>
              <a:pPr eaLnBrk="1" hangingPunct="1"/>
              <a:t>2</a:t>
            </a:fld>
            <a:endParaRPr lang="fr-FR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3587" cy="3430587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4800"/>
          </a:xfrm>
          <a:noFill/>
        </p:spPr>
        <p:txBody>
          <a:bodyPr/>
          <a:lstStyle/>
          <a:p>
            <a:pPr eaLnBrk="1" hangingPunct="1"/>
            <a:endParaRPr lang="en-GB" dirty="0" smtClean="0">
              <a:solidFill>
                <a:srgbClr val="000000"/>
              </a:solidFill>
              <a:latin typeface="Futura Medium" pitchFamily="2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A20E98-6331-433F-8C64-E3278DF6ACF5}" type="slidenum">
              <a:rPr lang="fr-FR"/>
              <a:pPr eaLnBrk="1" hangingPunct="1"/>
              <a:t>3</a:t>
            </a:fld>
            <a:endParaRPr lang="fr-FR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3587" cy="3430587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4800"/>
          </a:xfrm>
          <a:noFill/>
        </p:spPr>
        <p:txBody>
          <a:bodyPr/>
          <a:lstStyle/>
          <a:p>
            <a:pPr eaLnBrk="1" hangingPunct="1"/>
            <a:endParaRPr lang="en-GB" dirty="0" smtClean="0">
              <a:solidFill>
                <a:srgbClr val="000000"/>
              </a:solidFill>
              <a:latin typeface="Futura Medium" pitchFamily="2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54F0-62FC-4627-90F2-E866274595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27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54F0-62FC-4627-90F2-E866274595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46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54F0-62FC-4627-90F2-E866274595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07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54F0-62FC-4627-90F2-E866274595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93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54F0-62FC-4627-90F2-E866274595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99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54F0-62FC-4627-90F2-E866274595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01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BCDE-00C1-49E9-9740-88B8BDE77D61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BE6B-F76F-4590-ACC9-A3850EE95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31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BCDE-00C1-49E9-9740-88B8BDE77D61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BE6B-F76F-4590-ACC9-A3850EE95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42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BCDE-00C1-49E9-9740-88B8BDE77D61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BE6B-F76F-4590-ACC9-A3850EE95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32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B657F-4AB8-4111-B59C-BD1830C2538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794356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6102350" y="0"/>
            <a:ext cx="3041650" cy="68580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400">
              <a:solidFill>
                <a:srgbClr val="9D9E9C"/>
              </a:solidFill>
            </a:endParaRPr>
          </a:p>
        </p:txBody>
      </p:sp>
      <p:pic>
        <p:nvPicPr>
          <p:cNvPr id="5" name="Picture 5" descr="tiers_glas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7413"/>
            <a:ext cx="914400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0075" y="1849438"/>
            <a:ext cx="5429250" cy="1143000"/>
          </a:xfrm>
        </p:spPr>
        <p:txBody>
          <a:bodyPr anchor="ctr"/>
          <a:lstStyle>
            <a:lvl1pPr algn="r">
              <a:lnSpc>
                <a:spcPct val="90000"/>
              </a:lnSpc>
              <a:defRPr/>
            </a:lvl1pPr>
          </a:lstStyle>
          <a:p>
            <a:pPr lvl="0"/>
            <a:r>
              <a:rPr lang="fr-FR" noProof="0" smtClean="0"/>
              <a:t>Cliquez et modifiez le titre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58925" y="3390900"/>
            <a:ext cx="4470400" cy="1752600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99565489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DBED6-2E09-401B-802A-85395E30EB0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970823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01F62-A1AB-4629-9DDD-5CC6F98EC26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02371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EB084-D9E4-45CE-8084-FA3AEF7BAD1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840063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04D45-5108-4407-A6B1-95251E8DA11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761477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597BF-303C-43FF-8269-6EC0780CAEE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73695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CFA2C-0185-4867-B522-45BB8E29504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732081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BCDE-00C1-49E9-9740-88B8BDE77D61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BE6B-F76F-4590-ACC9-A3850EE95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70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4F0A7-1FF1-463D-B34C-9598B425916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519370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6B105-BE98-4F05-8280-04F580EBFF0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05651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54B53-F65D-484A-A406-98100AF4B72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984281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88913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C3E5-6ADA-4C99-8C79-3448B359E9B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6043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B657F-4AB8-4111-B59C-BD1830C2538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63164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58C9D-D1F4-4D43-B6DA-69EACC16EBC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04932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BCDE-00C1-49E9-9740-88B8BDE77D61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BE6B-F76F-4590-ACC9-A3850EE95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5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BCDE-00C1-49E9-9740-88B8BDE77D61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BE6B-F76F-4590-ACC9-A3850EE95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1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BCDE-00C1-49E9-9740-88B8BDE77D61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BE6B-F76F-4590-ACC9-A3850EE95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41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BCDE-00C1-49E9-9740-88B8BDE77D61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BE6B-F76F-4590-ACC9-A3850EE95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67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BCDE-00C1-49E9-9740-88B8BDE77D61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BE6B-F76F-4590-ACC9-A3850EE95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6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BCDE-00C1-49E9-9740-88B8BDE77D61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BE6B-F76F-4590-ACC9-A3850EE95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02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BCDE-00C1-49E9-9740-88B8BDE77D61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BE6B-F76F-4590-ACC9-A3850EE95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9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4BCDE-00C1-49E9-9740-88B8BDE77D61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3BE6B-F76F-4590-ACC9-A3850EE95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6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art_glass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37450" y="6319838"/>
            <a:ext cx="11620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EAEAEA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6AA9E1-F5E3-4CC5-8B97-2092545AD255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7319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9pPr>
    </p:titleStyle>
    <p:bodyStyle>
      <a:lvl1pPr marL="381000" indent="-3810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SzPct val="130000"/>
        <a:buBlip>
          <a:blip r:embed="rId17"/>
        </a:buBlip>
        <a:defRPr sz="2800" b="1">
          <a:solidFill>
            <a:srgbClr val="9D9E9C"/>
          </a:solidFill>
          <a:latin typeface="+mn-lt"/>
          <a:ea typeface="+mn-ea"/>
          <a:cs typeface="+mn-cs"/>
        </a:defRPr>
      </a:lvl1pPr>
      <a:lvl2pPr marL="1054100" indent="-28575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Blip>
          <a:blip r:embed="rId18"/>
        </a:buBlip>
        <a:defRPr sz="2400" b="1">
          <a:solidFill>
            <a:srgbClr val="9D9E9C"/>
          </a:solidFill>
          <a:latin typeface="+mn-lt"/>
        </a:defRPr>
      </a:lvl2pPr>
      <a:lvl3pPr marL="14732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Blip>
          <a:blip r:embed="rId19"/>
        </a:buBlip>
        <a:defRPr sz="2000">
          <a:solidFill>
            <a:srgbClr val="9D9E9C"/>
          </a:solidFill>
          <a:latin typeface="+mn-lt"/>
        </a:defRPr>
      </a:lvl3pPr>
      <a:lvl4pPr marL="18923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311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chemeClr val="tx1"/>
          </a:solidFill>
          <a:latin typeface="+mn-lt"/>
        </a:defRPr>
      </a:lvl5pPr>
      <a:lvl6pPr marL="2768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chemeClr val="tx1"/>
          </a:solidFill>
          <a:latin typeface="+mn-lt"/>
        </a:defRPr>
      </a:lvl6pPr>
      <a:lvl7pPr marL="3225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chemeClr val="tx1"/>
          </a:solidFill>
          <a:latin typeface="+mn-lt"/>
        </a:defRPr>
      </a:lvl7pPr>
      <a:lvl8pPr marL="3683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chemeClr val="tx1"/>
          </a:solidFill>
          <a:latin typeface="+mn-lt"/>
        </a:defRPr>
      </a:lvl8pPr>
      <a:lvl9pPr marL="4140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5.jpeg"/><Relationship Id="rId7" Type="http://schemas.openxmlformats.org/officeDocument/2006/relationships/image" Target="../media/image4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6.tiff"/><Relationship Id="rId7" Type="http://schemas.openxmlformats.org/officeDocument/2006/relationships/image" Target="../media/image24.jpeg"/><Relationship Id="rId2" Type="http://schemas.openxmlformats.org/officeDocument/2006/relationships/image" Target="../media/image55.tif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tiff"/><Relationship Id="rId9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487" y="1094547"/>
            <a:ext cx="6245225" cy="2121093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>
            <a:spAutoFit/>
          </a:bodyPr>
          <a:lstStyle/>
          <a:p>
            <a:pPr eaLnBrk="1" hangingPunct="1"/>
            <a:r>
              <a:rPr lang="fr-FR" sz="2400" dirty="0" smtClean="0"/>
              <a:t>SGG</a:t>
            </a:r>
            <a:r>
              <a:rPr lang="fr-FR" dirty="0" smtClean="0"/>
              <a:t> MASTERGLASS</a:t>
            </a:r>
            <a:br>
              <a:rPr lang="fr-FR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/>
              <a:t>Серия высококачественных узорчатых</a:t>
            </a:r>
            <a:br>
              <a:rPr lang="ru-RU" sz="1600" dirty="0" smtClean="0"/>
            </a:br>
            <a:r>
              <a:rPr lang="ru-RU" sz="1600" dirty="0" smtClean="0"/>
              <a:t>стекол современных геометрических </a:t>
            </a:r>
            <a:br>
              <a:rPr lang="ru-RU" sz="1600" dirty="0" smtClean="0"/>
            </a:br>
            <a:r>
              <a:rPr lang="ru-RU" sz="1600" dirty="0" smtClean="0"/>
              <a:t>рисунков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fr-FR" sz="2000" i="1" dirty="0" smtClean="0">
              <a:solidFill>
                <a:schemeClr val="tx1"/>
              </a:solidFill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3581400" y="5334000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sz="1200" b="1">
                <a:solidFill>
                  <a:srgbClr val="FFFFEB"/>
                </a:solidFill>
              </a:rPr>
              <a:t>SGG</a:t>
            </a:r>
            <a:r>
              <a:rPr lang="fr-FR" sz="1400" b="1">
                <a:solidFill>
                  <a:srgbClr val="FFFFEB"/>
                </a:solidFill>
              </a:rPr>
              <a:t> MASTER-LENS</a:t>
            </a:r>
          </a:p>
        </p:txBody>
      </p:sp>
      <p:pic>
        <p:nvPicPr>
          <p:cNvPr id="54276" name="Picture 4" descr="quart_gl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 descr="l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0"/>
            <a:ext cx="4692650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 descr="quart_gl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2330450" y="5365750"/>
            <a:ext cx="20193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000" i="1" dirty="0">
                <a:solidFill>
                  <a:srgbClr val="808080"/>
                </a:solidFill>
              </a:rPr>
              <a:t>SGG</a:t>
            </a:r>
            <a:r>
              <a:rPr lang="fr-FR" sz="1400" i="1" dirty="0">
                <a:solidFill>
                  <a:srgbClr val="808080"/>
                </a:solidFill>
              </a:rPr>
              <a:t> MASTER-RAY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rgbClr val="808080"/>
                </a:solidFill>
              </a:rPr>
              <a:t>Ванная </a:t>
            </a:r>
            <a:endParaRPr lang="fr-FR" sz="1400" i="1" dirty="0">
              <a:solidFill>
                <a:srgbClr val="80808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rgbClr val="808080"/>
                </a:solidFill>
              </a:rPr>
              <a:t>Частный дом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rgbClr val="808080"/>
                </a:solidFill>
              </a:rPr>
              <a:t>Германия</a:t>
            </a:r>
            <a:endParaRPr lang="fr-FR" sz="1400" i="1" dirty="0">
              <a:solidFill>
                <a:srgbClr val="80808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400" i="1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836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3826768" cy="1143000"/>
          </a:xfrm>
        </p:spPr>
        <p:txBody>
          <a:bodyPr/>
          <a:lstStyle/>
          <a:p>
            <a:r>
              <a:rPr lang="en-US" sz="2800" dirty="0" smtClean="0"/>
              <a:t>MASTER-SHINE</a:t>
            </a:r>
            <a:endParaRPr lang="en-US" sz="2800" dirty="0"/>
          </a:p>
        </p:txBody>
      </p:sp>
      <p:pic>
        <p:nvPicPr>
          <p:cNvPr id="9218" name="Picture 2" descr="http://my.saint-gobain-vitrage.com/imageserver/RemoteGadgets/PhotoLibrary/project_europe/m14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2564903"/>
            <a:ext cx="2727428" cy="3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my.saint-gobain-vitrage.com/imageserver/RemoteGadgets/PhotoLibrary/project_europe/m9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80" y="836712"/>
            <a:ext cx="4187322" cy="475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1196752"/>
            <a:ext cx="45365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Толщины: 4, 6, 8 мм</a:t>
            </a:r>
          </a:p>
          <a:p>
            <a:r>
              <a:rPr lang="ru-RU" sz="14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Размеры: 4 мм - 3210х2000, 2520х2040 мм</a:t>
            </a:r>
          </a:p>
          <a:p>
            <a:r>
              <a:rPr lang="ru-RU" sz="14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                  6 мм – 3210х2000, 2520х2040, </a:t>
            </a:r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4350х2040</a:t>
            </a:r>
            <a:r>
              <a:rPr lang="ru-RU" sz="14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мм </a:t>
            </a:r>
          </a:p>
          <a:p>
            <a:r>
              <a:rPr lang="ru-RU" sz="14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                   8 мм – 3210х2000, 3300х2040, </a:t>
            </a:r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4350х2040</a:t>
            </a:r>
            <a:r>
              <a:rPr lang="ru-RU" sz="14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мм</a:t>
            </a:r>
          </a:p>
          <a:p>
            <a:r>
              <a:rPr lang="ru-RU" sz="14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                  </a:t>
            </a:r>
            <a:endParaRPr lang="en-US" sz="1400" b="1" dirty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853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MASTER-SOFT</a:t>
            </a:r>
            <a:br>
              <a:rPr lang="en-US" sz="2800" dirty="0" smtClean="0"/>
            </a:br>
            <a:r>
              <a:rPr lang="en-US" sz="2000" dirty="0" smtClean="0"/>
              <a:t>(</a:t>
            </a:r>
            <a:r>
              <a:rPr lang="ru-RU" sz="2000" dirty="0" smtClean="0"/>
              <a:t>новый узор)</a:t>
            </a:r>
            <a:endParaRPr lang="en-US" sz="2000" dirty="0"/>
          </a:p>
        </p:txBody>
      </p:sp>
      <p:pic>
        <p:nvPicPr>
          <p:cNvPr id="8194" name="Picture 2" descr="C:\Users\E7542215\AppData\Local\Microsoft\Windows\Temporary Internet Files\Content.Outlook\5WDZYD39\Master Soft dark edit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02982"/>
            <a:ext cx="4075509" cy="502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E7542215\AppData\Local\Microsoft\Windows\Temporary Internet Files\Content.Outlook\5WDZYD39\Master Soft grey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17032"/>
            <a:ext cx="229078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E7542215\AppData\Local\Microsoft\Windows\Temporary Internet Files\Content.Outlook\5WDZYD39\Master Soft gre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212" y="161628"/>
            <a:ext cx="2408148" cy="311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76909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692696"/>
          </a:xfrm>
        </p:spPr>
        <p:txBody>
          <a:bodyPr/>
          <a:lstStyle/>
          <a:p>
            <a:r>
              <a:rPr lang="ru-RU" sz="2800" dirty="0" smtClean="0"/>
              <a:t>Преимущества стекол</a:t>
            </a:r>
            <a:r>
              <a:rPr lang="en-US" sz="2800" dirty="0" smtClean="0"/>
              <a:t> MASTERGLASS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22" y="793582"/>
            <a:ext cx="3557989" cy="531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78302" y="1124744"/>
            <a:ext cx="427016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969696"/>
                </a:solidFill>
                <a:latin typeface="Calibri" pitchFamily="34" charset="0"/>
                <a:cs typeface="Calibri" pitchFamily="34" charset="0"/>
              </a:rPr>
              <a:t>6 эксклюзивных дизайнов с яркими   геометрическими</a:t>
            </a:r>
            <a:r>
              <a:rPr lang="en-US" sz="1600" b="1" dirty="0" smtClean="0">
                <a:solidFill>
                  <a:srgbClr val="96969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b="1" dirty="0" smtClean="0">
                <a:solidFill>
                  <a:srgbClr val="969696"/>
                </a:solidFill>
                <a:latin typeface="Calibri" pitchFamily="34" charset="0"/>
                <a:cs typeface="Calibri" pitchFamily="34" charset="0"/>
              </a:rPr>
              <a:t>рисунками со светопропускаемой матовой поверхностью</a:t>
            </a:r>
          </a:p>
          <a:p>
            <a:endParaRPr lang="ru-RU" sz="1600" b="1" dirty="0" smtClean="0">
              <a:solidFill>
                <a:srgbClr val="969696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969696"/>
                </a:solidFill>
                <a:latin typeface="Calibri" pitchFamily="34" charset="0"/>
                <a:cs typeface="Calibri" pitchFamily="34" charset="0"/>
              </a:rPr>
              <a:t>Высококачественный продукт с востребованными характеристиками</a:t>
            </a:r>
          </a:p>
          <a:p>
            <a:endParaRPr lang="ru-RU" sz="1600" b="1" dirty="0" smtClean="0">
              <a:solidFill>
                <a:srgbClr val="969696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969696"/>
                </a:solidFill>
                <a:latin typeface="Calibri" pitchFamily="34" charset="0"/>
                <a:cs typeface="Calibri" pitchFamily="34" charset="0"/>
              </a:rPr>
              <a:t>Высокая </a:t>
            </a:r>
            <a:r>
              <a:rPr lang="ru-RU" sz="1600" b="1" dirty="0" err="1" smtClean="0">
                <a:solidFill>
                  <a:srgbClr val="969696"/>
                </a:solidFill>
                <a:latin typeface="Calibri" pitchFamily="34" charset="0"/>
                <a:cs typeface="Calibri" pitchFamily="34" charset="0"/>
              </a:rPr>
              <a:t>светопропускаемость</a:t>
            </a:r>
            <a:r>
              <a:rPr lang="en-US" sz="1600" b="1" dirty="0" smtClean="0">
                <a:solidFill>
                  <a:srgbClr val="969696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ru-RU" sz="1600" b="1" dirty="0" smtClean="0">
                <a:solidFill>
                  <a:srgbClr val="969696"/>
                </a:solidFill>
                <a:latin typeface="Calibri" pitchFamily="34" charset="0"/>
                <a:cs typeface="Calibri" pitchFamily="34" charset="0"/>
              </a:rPr>
              <a:t>до </a:t>
            </a:r>
            <a:r>
              <a:rPr lang="en-US" sz="1600" b="1" dirty="0" smtClean="0">
                <a:solidFill>
                  <a:srgbClr val="969696"/>
                </a:solidFill>
                <a:latin typeface="Calibri" pitchFamily="34" charset="0"/>
                <a:cs typeface="Calibri" pitchFamily="34" charset="0"/>
              </a:rPr>
              <a:t>91</a:t>
            </a:r>
            <a:r>
              <a:rPr lang="ru-RU" sz="1600" b="1" dirty="0" smtClean="0">
                <a:solidFill>
                  <a:srgbClr val="969696"/>
                </a:solidFill>
                <a:latin typeface="Calibri" pitchFamily="34" charset="0"/>
                <a:cs typeface="Calibri" pitchFamily="34" charset="0"/>
              </a:rPr>
              <a:t>% !)</a:t>
            </a:r>
          </a:p>
          <a:p>
            <a:pPr marL="285750" indent="-285750">
              <a:buFontTx/>
              <a:buChar char="-"/>
            </a:pPr>
            <a:endParaRPr lang="ru-RU" sz="1600" b="1" dirty="0">
              <a:solidFill>
                <a:srgbClr val="969696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969696"/>
                </a:solidFill>
                <a:latin typeface="Calibri" pitchFamily="34" charset="0"/>
                <a:cs typeface="Calibri" pitchFamily="34" charset="0"/>
              </a:rPr>
              <a:t>Разные уровни приватности (уровень прозрачности от 3 до 7)</a:t>
            </a:r>
          </a:p>
          <a:p>
            <a:pPr marL="285750" indent="-285750">
              <a:buFontTx/>
              <a:buChar char="-"/>
            </a:pPr>
            <a:endParaRPr lang="ru-RU" sz="1600" b="1" dirty="0">
              <a:solidFill>
                <a:srgbClr val="969696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969696"/>
                </a:solidFill>
                <a:latin typeface="Calibri" pitchFamily="34" charset="0"/>
                <a:cs typeface="Calibri" pitchFamily="34" charset="0"/>
              </a:rPr>
              <a:t>Ассортимент толщин  (до 10 мм)</a:t>
            </a:r>
          </a:p>
          <a:p>
            <a:pPr marL="285750" indent="-285750">
              <a:buFontTx/>
              <a:buChar char="-"/>
            </a:pPr>
            <a:endParaRPr lang="ru-RU" sz="1600" b="1" dirty="0">
              <a:solidFill>
                <a:srgbClr val="969696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969696"/>
                </a:solidFill>
                <a:latin typeface="Calibri" pitchFamily="34" charset="0"/>
                <a:cs typeface="Calibri" pitchFamily="34" charset="0"/>
              </a:rPr>
              <a:t>Большие размеры для крупных проектов (до 4350х2040 мм)</a:t>
            </a:r>
          </a:p>
          <a:p>
            <a:pPr marL="285750" indent="-285750">
              <a:buFontTx/>
              <a:buChar char="-"/>
            </a:pPr>
            <a:endParaRPr lang="en-US" sz="1400" b="1" dirty="0" smtClean="0">
              <a:solidFill>
                <a:srgbClr val="969696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Tx/>
              <a:buChar char="-"/>
            </a:pPr>
            <a:endParaRPr lang="en-US" sz="1400" b="1" dirty="0">
              <a:solidFill>
                <a:srgbClr val="969696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34233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Переработка стекла</a:t>
            </a:r>
            <a:br>
              <a:rPr lang="ru-RU" dirty="0" smtClean="0"/>
            </a:br>
            <a:r>
              <a:rPr lang="en-US" dirty="0" smtClean="0"/>
              <a:t>MASTERGLASS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36712"/>
            <a:ext cx="3974919" cy="52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844824"/>
            <a:ext cx="388843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969696"/>
                </a:solidFill>
                <a:latin typeface="Calibri" pitchFamily="34" charset="0"/>
                <a:cs typeface="Calibri" pitchFamily="34" charset="0"/>
              </a:rPr>
              <a:t>Широкие возможности переработки</a:t>
            </a:r>
            <a:r>
              <a:rPr lang="en-US" sz="1600" b="1" dirty="0">
                <a:solidFill>
                  <a:srgbClr val="969696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ru-RU" sz="1600" b="1" dirty="0" smtClean="0">
              <a:solidFill>
                <a:srgbClr val="969696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Tx/>
              <a:buChar char="-"/>
            </a:pPr>
            <a:endParaRPr lang="ru-RU" sz="1600" b="1" dirty="0">
              <a:solidFill>
                <a:srgbClr val="969696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969696"/>
                </a:solidFill>
                <a:latin typeface="Calibri" pitchFamily="34" charset="0"/>
                <a:cs typeface="Calibri" pitchFamily="34" charset="0"/>
              </a:rPr>
              <a:t>100% качество</a:t>
            </a:r>
          </a:p>
          <a:p>
            <a:pPr marL="285750" indent="-285750">
              <a:buFontTx/>
              <a:buChar char="-"/>
            </a:pPr>
            <a:endParaRPr lang="ru-RU" sz="1600" b="1" dirty="0" smtClean="0">
              <a:solidFill>
                <a:srgbClr val="969696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969696"/>
                </a:solidFill>
                <a:latin typeface="Calibri" pitchFamily="34" charset="0"/>
                <a:cs typeface="Calibri" pitchFamily="34" charset="0"/>
              </a:rPr>
              <a:t>Одинарное остекление</a:t>
            </a:r>
          </a:p>
          <a:p>
            <a:pPr marL="285750" indent="-285750">
              <a:buFontTx/>
              <a:buChar char="-"/>
            </a:pPr>
            <a:endParaRPr lang="ru-RU" sz="1600" b="1" dirty="0">
              <a:solidFill>
                <a:srgbClr val="969696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969696"/>
                </a:solidFill>
                <a:latin typeface="Calibri" pitchFamily="34" charset="0"/>
                <a:cs typeface="Calibri" pitchFamily="34" charset="0"/>
              </a:rPr>
              <a:t>Стеклопакет</a:t>
            </a:r>
          </a:p>
          <a:p>
            <a:pPr marL="285750" indent="-285750">
              <a:buFontTx/>
              <a:buChar char="-"/>
            </a:pPr>
            <a:endParaRPr lang="ru-RU" sz="1600" b="1" dirty="0">
              <a:solidFill>
                <a:srgbClr val="969696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969696"/>
                </a:solidFill>
                <a:latin typeface="Calibri" pitchFamily="34" charset="0"/>
                <a:cs typeface="Calibri" pitchFamily="34" charset="0"/>
              </a:rPr>
              <a:t>Триплекс</a:t>
            </a:r>
          </a:p>
          <a:p>
            <a:endParaRPr lang="ru-RU" sz="1600" b="1" dirty="0">
              <a:solidFill>
                <a:srgbClr val="969696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1600" b="1" dirty="0" smtClean="0">
                <a:solidFill>
                  <a:srgbClr val="969696"/>
                </a:solidFill>
                <a:latin typeface="Calibri" pitchFamily="34" charset="0"/>
                <a:cs typeface="Calibri" pitchFamily="34" charset="0"/>
              </a:rPr>
              <a:t>Придание новых свойств:</a:t>
            </a:r>
          </a:p>
          <a:p>
            <a:r>
              <a:rPr lang="ru-RU" sz="1600" b="1" dirty="0" smtClean="0">
                <a:solidFill>
                  <a:srgbClr val="969696"/>
                </a:solidFill>
                <a:latin typeface="Calibri" pitchFamily="34" charset="0"/>
                <a:cs typeface="Calibri" pitchFamily="34" charset="0"/>
              </a:rPr>
              <a:t>- серебрение,  </a:t>
            </a:r>
          </a:p>
          <a:p>
            <a:r>
              <a:rPr lang="ru-RU" sz="1600" b="1" dirty="0" smtClean="0">
                <a:solidFill>
                  <a:srgbClr val="969696"/>
                </a:solidFill>
                <a:latin typeface="Calibri" pitchFamily="34" charset="0"/>
                <a:cs typeface="Calibri" pitchFamily="34" charset="0"/>
              </a:rPr>
              <a:t>- лакировка, </a:t>
            </a:r>
          </a:p>
          <a:p>
            <a:r>
              <a:rPr lang="ru-RU" sz="1600" b="1" dirty="0" smtClean="0">
                <a:solidFill>
                  <a:srgbClr val="969696"/>
                </a:solidFill>
                <a:latin typeface="Calibri" pitchFamily="34" charset="0"/>
                <a:cs typeface="Calibri" pitchFamily="34" charset="0"/>
              </a:rPr>
              <a:t>- грунтовка,</a:t>
            </a:r>
          </a:p>
          <a:p>
            <a:r>
              <a:rPr lang="ru-RU" sz="1600" b="1" dirty="0" smtClean="0">
                <a:solidFill>
                  <a:srgbClr val="969696"/>
                </a:solidFill>
                <a:latin typeface="Calibri" pitchFamily="34" charset="0"/>
                <a:cs typeface="Calibri" pitchFamily="34" charset="0"/>
              </a:rPr>
              <a:t>- матирование</a:t>
            </a:r>
          </a:p>
          <a:p>
            <a:pPr marL="285750" indent="-285750">
              <a:buFontTx/>
              <a:buChar char="-"/>
            </a:pPr>
            <a:endParaRPr lang="ru-RU" sz="1600" b="1" dirty="0">
              <a:solidFill>
                <a:srgbClr val="969696"/>
              </a:solidFill>
              <a:latin typeface="Calibri" pitchFamily="34" charset="0"/>
              <a:cs typeface="Calibri" pitchFamily="34" charset="0"/>
            </a:endParaRPr>
          </a:p>
          <a:p>
            <a:endParaRPr lang="ru-RU" sz="1600" b="1" dirty="0" smtClean="0">
              <a:solidFill>
                <a:srgbClr val="96969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mastergl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653136"/>
            <a:ext cx="28765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41620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Сферы применения стекла</a:t>
            </a:r>
            <a:br>
              <a:rPr lang="ru-RU" dirty="0" smtClean="0"/>
            </a:br>
            <a:r>
              <a:rPr lang="en-US" dirty="0" smtClean="0"/>
              <a:t>MASTERGLASS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36712"/>
            <a:ext cx="3763553" cy="52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3996" y="1282109"/>
            <a:ext cx="3600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969696"/>
                </a:solidFill>
                <a:latin typeface="Calibri" pitchFamily="34" charset="0"/>
                <a:cs typeface="Calibri" pitchFamily="34" charset="0"/>
              </a:rPr>
              <a:t>Интерьер</a:t>
            </a:r>
            <a:r>
              <a:rPr lang="ru-RU" sz="1600" b="1" dirty="0" smtClean="0">
                <a:solidFill>
                  <a:srgbClr val="969696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endParaRPr lang="ru-RU" sz="1600" b="1" dirty="0">
              <a:solidFill>
                <a:srgbClr val="969696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969696"/>
                </a:solidFill>
                <a:latin typeface="Calibri" pitchFamily="34" charset="0"/>
                <a:cs typeface="Calibri" pitchFamily="34" charset="0"/>
              </a:rPr>
              <a:t>Стены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969696"/>
                </a:solidFill>
                <a:latin typeface="Calibri" pitchFamily="34" charset="0"/>
                <a:cs typeface="Calibri" pitchFamily="34" charset="0"/>
              </a:rPr>
              <a:t>Двери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969696"/>
                </a:solidFill>
                <a:latin typeface="Calibri" pitchFamily="34" charset="0"/>
                <a:cs typeface="Calibri" pitchFamily="34" charset="0"/>
              </a:rPr>
              <a:t>Перегородки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969696"/>
                </a:solidFill>
                <a:latin typeface="Calibri" pitchFamily="34" charset="0"/>
                <a:cs typeface="Calibri" pitchFamily="34" charset="0"/>
              </a:rPr>
              <a:t>Ванная комната 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969696"/>
                </a:solidFill>
                <a:latin typeface="Calibri" pitchFamily="34" charset="0"/>
                <a:cs typeface="Calibri" pitchFamily="34" charset="0"/>
              </a:rPr>
              <a:t>Мебель</a:t>
            </a:r>
          </a:p>
          <a:p>
            <a:endParaRPr lang="ru-RU" sz="1600" b="1" dirty="0" smtClean="0">
              <a:solidFill>
                <a:srgbClr val="969696"/>
              </a:solidFill>
              <a:latin typeface="Calibri" pitchFamily="34" charset="0"/>
              <a:cs typeface="Calibri" pitchFamily="34" charset="0"/>
            </a:endParaRPr>
          </a:p>
          <a:p>
            <a:endParaRPr lang="ru-RU" sz="1600" b="1" dirty="0" smtClean="0">
              <a:solidFill>
                <a:srgbClr val="969696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b="1" dirty="0" smtClean="0">
                <a:solidFill>
                  <a:srgbClr val="969696"/>
                </a:solidFill>
                <a:latin typeface="Calibri" pitchFamily="34" charset="0"/>
                <a:cs typeface="Calibri" pitchFamily="34" charset="0"/>
              </a:rPr>
              <a:t>Экстерьер</a:t>
            </a:r>
            <a:r>
              <a:rPr lang="ru-RU" sz="1600" b="1" dirty="0" smtClean="0">
                <a:solidFill>
                  <a:srgbClr val="969696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endParaRPr lang="ru-RU" sz="1600" b="1" dirty="0" smtClean="0">
              <a:solidFill>
                <a:srgbClr val="969696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1600" b="1" dirty="0" smtClean="0">
                <a:solidFill>
                  <a:srgbClr val="969696"/>
                </a:solidFill>
                <a:latin typeface="Calibri" pitchFamily="34" charset="0"/>
                <a:cs typeface="Calibri" pitchFamily="34" charset="0"/>
              </a:rPr>
              <a:t>-     Одинарное остекление</a:t>
            </a:r>
            <a:endParaRPr lang="ru-RU" sz="1600" b="1" dirty="0">
              <a:solidFill>
                <a:srgbClr val="969696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969696"/>
                </a:solidFill>
                <a:latin typeface="Calibri" pitchFamily="34" charset="0"/>
                <a:cs typeface="Calibri" pitchFamily="34" charset="0"/>
              </a:rPr>
              <a:t>Стеклопакеты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969696"/>
                </a:solidFill>
                <a:latin typeface="Calibri" pitchFamily="34" charset="0"/>
                <a:cs typeface="Calibri" pitchFamily="34" charset="0"/>
              </a:rPr>
              <a:t>Лицевая часть фасадов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969696"/>
                </a:solidFill>
                <a:latin typeface="Calibri" pitchFamily="34" charset="0"/>
                <a:cs typeface="Calibri" pitchFamily="34" charset="0"/>
              </a:rPr>
              <a:t>Двери</a:t>
            </a:r>
          </a:p>
          <a:p>
            <a:r>
              <a:rPr lang="ru-RU" sz="1600" b="1" dirty="0" smtClean="0">
                <a:solidFill>
                  <a:srgbClr val="969696"/>
                </a:solidFill>
                <a:latin typeface="Calibri" pitchFamily="34" charset="0"/>
                <a:cs typeface="Calibri" pitchFamily="34" charset="0"/>
              </a:rPr>
              <a:t>-     Ограждения</a:t>
            </a:r>
          </a:p>
          <a:p>
            <a:endParaRPr lang="ru-RU" sz="1600" b="1" dirty="0">
              <a:solidFill>
                <a:srgbClr val="969696"/>
              </a:solidFill>
              <a:latin typeface="Calibri" pitchFamily="34" charset="0"/>
              <a:cs typeface="Calibri" pitchFamily="34" charset="0"/>
            </a:endParaRPr>
          </a:p>
          <a:p>
            <a:endParaRPr lang="ru-RU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105790" y="5110450"/>
            <a:ext cx="1748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SGG MASTER-LIGNE</a:t>
            </a:r>
          </a:p>
          <a:p>
            <a:r>
              <a:rPr lang="ru-RU" sz="12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Магазин </a:t>
            </a:r>
            <a:r>
              <a:rPr lang="en-US" sz="12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Prada </a:t>
            </a:r>
            <a:endParaRPr lang="en-US" sz="12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Нью-Йорк</a:t>
            </a:r>
            <a:endParaRPr lang="en-US" sz="12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Арх.</a:t>
            </a:r>
            <a:r>
              <a:rPr lang="en-US" sz="12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: Rem </a:t>
            </a:r>
            <a:r>
              <a:rPr lang="en-US" sz="1200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Koolhass</a:t>
            </a:r>
            <a:endParaRPr lang="en-US" sz="12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52670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4402832" cy="647799"/>
          </a:xfrm>
        </p:spPr>
        <p:txBody>
          <a:bodyPr/>
          <a:lstStyle/>
          <a:p>
            <a:r>
              <a:rPr lang="ru-RU" dirty="0" smtClean="0"/>
              <a:t>Сферы применения</a:t>
            </a:r>
            <a:endParaRPr lang="en-US" dirty="0"/>
          </a:p>
        </p:txBody>
      </p:sp>
      <p:pic>
        <p:nvPicPr>
          <p:cNvPr id="4098" name="Picture 2" descr="C:\Users\E7542215\Desktop\New folder\m96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1872208" cy="212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E7542215\Desktop\New folder\m37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80727"/>
            <a:ext cx="1872208" cy="212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E7542215\Desktop\New folder\m803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62947"/>
            <a:ext cx="2205557" cy="194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E7542215\Desktop\New folder\m571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1872208" cy="212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E7542215\Desktop\New folder\m500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51934"/>
            <a:ext cx="1872208" cy="212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E7542215\Desktop\New folder\Headquarter Lukas Bank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0299"/>
            <a:ext cx="1872207" cy="212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E7542215\Desktop\New folder\master lign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284984"/>
            <a:ext cx="1897196" cy="215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E7542215\Desktop\New folder\m1582[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591" y="998647"/>
            <a:ext cx="1856422" cy="210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07458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Двери, перегородки  </a:t>
            </a:r>
            <a:r>
              <a:rPr lang="ru-RU" sz="2000" dirty="0" smtClean="0"/>
              <a:t>(толщиной 8,10 мм)</a:t>
            </a:r>
            <a:endParaRPr lang="en-US" sz="2000" dirty="0"/>
          </a:p>
        </p:txBody>
      </p:sp>
      <p:pic>
        <p:nvPicPr>
          <p:cNvPr id="5122" name="Picture 2" descr="C:\Users\E7542215\Desktop\New folder\m49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73" y="1007213"/>
            <a:ext cx="2255538" cy="256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7542215\Desktop\New folder\m5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956" y="1008345"/>
            <a:ext cx="2266181" cy="257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E7542215\Desktop\New folder\m57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559" y="1015603"/>
            <a:ext cx="2259787" cy="256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E7542215\Desktop\New folder\m1158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31" y="3711362"/>
            <a:ext cx="2266180" cy="257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E7542215\Desktop\New folder\m1153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956" y="3703719"/>
            <a:ext cx="2266180" cy="257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E7542215\Desktop\New folder\m1284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3711362"/>
            <a:ext cx="2264503" cy="257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my.saint-gobain-vitrage.com/imageserver/RemoteGadgets/PhotoLibrary/project_europe/m4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90" y="3711362"/>
            <a:ext cx="2300462" cy="261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627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Двери из стекла </a:t>
            </a:r>
            <a:r>
              <a:rPr lang="en-US" sz="2400" dirty="0" smtClean="0"/>
              <a:t>MASTERGLASS –</a:t>
            </a:r>
            <a:br>
              <a:rPr lang="en-US" sz="2400" dirty="0" smtClean="0"/>
            </a:br>
            <a:r>
              <a:rPr lang="ru-RU" sz="2400" dirty="0" smtClean="0"/>
              <a:t>стильно и современно !</a:t>
            </a:r>
            <a:endParaRPr lang="en-US" sz="2400" dirty="0"/>
          </a:p>
        </p:txBody>
      </p:sp>
      <p:sp>
        <p:nvSpPr>
          <p:cNvPr id="5" name="AutoShape 2" descr="data:image/jpeg;base64,/9j/4AAQSkZJRgABAQAAAQABAAD/2wCEAAkGBwgHBgkIBwgKCgkLDRYPDQwMDRsUFRAWIB0iIiAdHx8kKDQsJCYxJx8fLT0tMTU3Ojo6Iys/RD84QzQ5OjcBCgoKDQwNGg8PGjclHyU3Nzc3Nzc3Nzc3Nzc3Nzc3Nzc3Nzc3Nzc3Nzc3Nzc3Nzc3Nzc3Nzc3Nzc3Nzc3Nzc3N//AABEIAL8AZgMBIgACEQEDEQH/xAAaAAACAwEBAAAAAAAAAAAAAAABBAACAwUG/8QAQBAAAgECAwQFCAcGBwAAAAAAAAECAxEEBSESMXOzJDRysbITFCIlNUFRcTJhY4GDkZIVQlJTVJMGI2J0o8HR/8QAFwEBAQEBAAAAAAAAAAAAAAAAAAECA//EABgRAQEBAQEAAAAAAAAAAAAAAAABESES/9oADAMBAAIRAxEAPwD2CRaKDYukdHJlVnTpQdSrJRhHfJ7kY+e4T+op/ma46Klg5xkk05QTTW/04h8ywr34aj/bQGaxuD9+JpfqJUx2EjSm4Ymi5KLa9Nb7Gv7Pwf8ASUP7aK18vwXkKtsJQ+g91NfABOlmtF0oOeIw7bim/SS/7N4Zphnvq0vuqITw2Bwrw1F+bUvoR/cXwNVgcL/T0v0IvGNpuOYYR768F85I1hisNP6OIpP5TQh5nh1uow/IPmtD+VH8hkX1XR8pS/mQ/UjVI87m2HpRwe1GnFSU4Wfw9JHpbajFl1WwDRIgxSyRaxEiyiRS+NXRZdunzIjFtTLHLoj7dPmRN7BABWX+RV7Eu40SBWjejUt/A+4LXLwq6LR4ce4v7wYVdFo8OPcabOpXOhYli9g7OgHNzZbeEcIRlKSqU77MW7XmrXfu3M9E1qcrE1aeEwdepNOW1Uo2S7ST7zsuOoajOxC9iBSiWpogIukRYWx66I+JS5kRm2phmHVHxKXMiMrUCIFSN6c+yy9iSXoS+QK5OEVsJQ4ce41sVwy6NS7Ee40sVzAli1iAIZ2vVcuLT8cT0L3s4Oer1TPi0/HE77V5P5hqKshewQpNFkRBSuQL5guiPiUuZEasLZj1R8SlzIjQBI9UBFlH3Ba5OF1w1HsR7jaxlg10Og/s49xsVzQliWDYBHPPZM+LT8cD0FtWcDPl6pqcSnzInoHvK1AIEgUqkWREg2MhXMeqPiUuZEbFMx6r+JS5kB0CBAkF7gORgupYfhR7kbmGC6lh+FHuRuisUQoCCAjn3sqfEpcyJ6D3nns+9lz4lLmRPQ2DUQAbEKFkEqmG5lS+ZdUfEpcyI2KZl1R8SlzIjdwCmG5UE6kacJTqSjGEVdyk7JBXLwPUcPwo9yN7ieX1J+Y4XysI03KjFxj5RN22UNXV7XKxVrhTAFBCOfeyp8SlzInom9TzufeyanEpcyJ6F72GojAQhQnEtczTLJkVjmT6HLiUuZEbe8SzF9Dl26XMiNN6gXRJRjUg4SSafuauiqZdBXDwuCwVXLsOp4WKqSoxU7NuLu9pr6/Sbf3sajThCe1GKv8AEzwfVKHDj3GwYtWTDcoQIVzz2TV4tLmRPQN6s89nfsirxKXMieglvZWojZCjCFJosmUQUQY5g+iS4lPmRGRTMOqPiUuZEaQFky6epki8XqBzMG+iUOHHuNbi2Cd8Fh39lHuN7hhdMLZRBuArnT9U1eJS5kTvyerPO5y75XUX2lPmRPQy3srUC5AECklINyiYbkGOYPor7dPxxHL6iWP1wr7dPxxGwLpllvM0y8XqByMB1HDcKPchgWy53y7Cv40YeFDSTDCIsCwUihHOtMsnxKfjiehk9Wefzv2ZPiU/HE7spasjUEhTaIFIpsvqRRLpAKY+/mz7dPxxGrswzBWwv4lPxxGrFFU2WjLVBUSJaog5uVwf7MwfAh4UNqNimUx9V4PgQ8KG1ErDGxNk22SbIHJz3TL5L7SnzInYb1OPmMHWxMqdST8lGMHs+693/wCI7rhqGoy1Ia7AAF9m3uCojGw/fEDgvvKEMyVsL+JT8cRqxhmMJSw1oRlJ+Up2STf76HfJMDIi3o18kDyWoCGUeysHwIeFDlhHKPZeC4FPwoeQYGxLFt4GByv8Rx9Wyfv26S/5IndlHVnFzqFXFYPyOGpTqzdSm/R3WU03r9x25O70iw1FdkhbX6kQKOwl+6iW+pF2vi2DZRUU0TWpVtL6zRpIAGTn/pZVTba9E2auUcddCDl5QvVWC/29PwobezBXlKy+ZXAYOvSweHoT2IOnTjGVtdUrfIcp4aFN7X0pfxPVlZwsoynpCFl/FO6/JGscNDfU9Nr47vyGlFIOgXGSS+AUXJoFRWIFWIQf/9k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 descr="C:\Users\E7542215\Desktop\узорка для выставки\europe1092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2852936"/>
            <a:ext cx="376446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ttp://t0.gstatic.com/images?q=tbn:ANd9GcRAuiT0hCWaskcMiJ-XNZOIF7uewtyMjMTM3FdPQuPjnk1hrYpxd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88426"/>
            <a:ext cx="2304256" cy="328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4376" y="2109625"/>
            <a:ext cx="3620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Дверь из стекла </a:t>
            </a:r>
            <a:endParaRPr lang="en-US" dirty="0" smtClean="0"/>
          </a:p>
          <a:p>
            <a:r>
              <a:rPr lang="en-US" dirty="0" smtClean="0"/>
              <a:t>MASTER-CARRE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1628800"/>
            <a:ext cx="3620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Обычная стеклянная дверь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67268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4330824" cy="1143000"/>
          </a:xfrm>
        </p:spPr>
        <p:txBody>
          <a:bodyPr/>
          <a:lstStyle/>
          <a:p>
            <a:r>
              <a:rPr lang="ru-RU" dirty="0" smtClean="0"/>
              <a:t>Ванная комната</a:t>
            </a:r>
            <a:endParaRPr lang="en-US" dirty="0"/>
          </a:p>
        </p:txBody>
      </p:sp>
      <p:pic>
        <p:nvPicPr>
          <p:cNvPr id="6147" name="Picture 3" descr="C:\Users\E7542215\Desktop\New folder\m44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266429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E7542215\Desktop\New folder\m117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81940"/>
            <a:ext cx="266429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E7542215\Desktop\New folder\m219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430" y="1772816"/>
            <a:ext cx="266429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18085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1666528" cy="1143000"/>
          </a:xfrm>
        </p:spPr>
        <p:txBody>
          <a:bodyPr/>
          <a:lstStyle/>
          <a:p>
            <a:r>
              <a:rPr lang="ru-RU" dirty="0" smtClean="0"/>
              <a:t>Кухни</a:t>
            </a:r>
            <a:endParaRPr lang="en-US" dirty="0"/>
          </a:p>
        </p:txBody>
      </p:sp>
      <p:pic>
        <p:nvPicPr>
          <p:cNvPr id="4098" name="Picture 2" descr="C:\Users\E7542215\AppData\Local\Microsoft\Windows\Temporary Internet Files\Content.Outlook\5WDZYD39\20070206_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5075524" cy="332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Users\E7542215\Desktop\New folder\m218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8640"/>
            <a:ext cx="2321023" cy="263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E7542215\Desktop\New folder\m2186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283" y="2986062"/>
            <a:ext cx="2312992" cy="262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53219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463" y="6262"/>
            <a:ext cx="4083050" cy="865365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600" i="1" dirty="0" smtClean="0">
                <a:solidFill>
                  <a:schemeClr val="tx2"/>
                </a:solidFill>
              </a:rPr>
              <a:t>SGG</a:t>
            </a:r>
            <a:r>
              <a:rPr lang="en-US" sz="2000" i="1" dirty="0" smtClean="0">
                <a:solidFill>
                  <a:schemeClr val="tx2"/>
                </a:solidFill>
              </a:rPr>
              <a:t> MASTERGLASS</a:t>
            </a:r>
            <a:r>
              <a:rPr lang="en-US" sz="1800" i="1" dirty="0" smtClean="0">
                <a:solidFill>
                  <a:schemeClr val="tx2"/>
                </a:solidFill>
              </a:rPr>
              <a:t> </a:t>
            </a:r>
            <a:br>
              <a:rPr lang="en-US" sz="1800" i="1" dirty="0" smtClean="0">
                <a:solidFill>
                  <a:schemeClr val="tx2"/>
                </a:solidFill>
              </a:rPr>
            </a:br>
            <a:r>
              <a:rPr lang="ru-RU" sz="1800" i="1" dirty="0" smtClean="0"/>
              <a:t>Узорчатое стекло широкого применения</a:t>
            </a:r>
            <a:r>
              <a:rPr lang="ru-RU" sz="1800" i="1" dirty="0" smtClean="0">
                <a:solidFill>
                  <a:schemeClr val="tx1"/>
                </a:solidFill>
              </a:rPr>
              <a:t> </a:t>
            </a:r>
            <a:endParaRPr lang="fr-FR" sz="1800" i="1" dirty="0" smtClean="0">
              <a:solidFill>
                <a:schemeClr val="tx1"/>
              </a:solidFill>
            </a:endParaRPr>
          </a:p>
        </p:txBody>
      </p:sp>
      <p:pic>
        <p:nvPicPr>
          <p:cNvPr id="55299" name="Picture 3" descr="quart_gl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5475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4" descr="quart_gla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5163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5" descr="quart_gla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7375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144462" y="819150"/>
            <a:ext cx="4355529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Основные черты</a:t>
            </a:r>
            <a:endParaRPr lang="fr-FR" b="1" dirty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r>
              <a:rPr lang="fr-FR" sz="1600" b="1" dirty="0"/>
              <a:t> </a:t>
            </a:r>
            <a:r>
              <a:rPr lang="ru-RU" sz="1600" b="1" dirty="0" smtClean="0"/>
              <a:t>6 эксклюзивных современных дизайнов для интерьеров офисов, магазинов, гостиниц и жилых домов</a:t>
            </a:r>
          </a:p>
          <a:p>
            <a:pPr>
              <a:buFontTx/>
              <a:buChar char="•"/>
            </a:pPr>
            <a:r>
              <a:rPr lang="fr-FR" sz="1600" b="1" dirty="0" smtClean="0"/>
              <a:t> </a:t>
            </a:r>
            <a:r>
              <a:rPr lang="ru-RU" sz="1600" b="1" dirty="0" smtClean="0"/>
              <a:t>Высокое качество</a:t>
            </a:r>
            <a:r>
              <a:rPr lang="fr-FR" sz="1600" b="1" dirty="0" smtClean="0"/>
              <a:t> </a:t>
            </a:r>
            <a:endParaRPr lang="en-US" sz="1600" b="1" dirty="0"/>
          </a:p>
          <a:p>
            <a:pPr>
              <a:buFontTx/>
              <a:buChar char="•"/>
            </a:pPr>
            <a:r>
              <a:rPr lang="en-US" sz="1600" b="1" dirty="0"/>
              <a:t> </a:t>
            </a:r>
            <a:r>
              <a:rPr lang="ru-RU" sz="1600" b="1" dirty="0" smtClean="0"/>
              <a:t>Приватность</a:t>
            </a:r>
            <a:r>
              <a:rPr lang="en-US" sz="1600" b="1" dirty="0" smtClean="0"/>
              <a:t> </a:t>
            </a:r>
            <a:r>
              <a:rPr lang="ru-RU" sz="1600" b="1" dirty="0" smtClean="0"/>
              <a:t>при высоком светопропускании</a:t>
            </a:r>
            <a:endParaRPr lang="en-US" sz="1600" b="1" dirty="0"/>
          </a:p>
          <a:p>
            <a:pPr>
              <a:buFontTx/>
              <a:buChar char="•"/>
            </a:pPr>
            <a:r>
              <a:rPr lang="en-US" sz="1600" b="1" dirty="0"/>
              <a:t> </a:t>
            </a:r>
            <a:r>
              <a:rPr lang="ru-RU" sz="1600" b="1" dirty="0" smtClean="0"/>
              <a:t>Легкая обработка</a:t>
            </a:r>
            <a:r>
              <a:rPr lang="en-US" sz="1600" b="1" dirty="0" smtClean="0"/>
              <a:t>: </a:t>
            </a:r>
            <a:r>
              <a:rPr lang="ru-RU" sz="1600" b="1" dirty="0" smtClean="0"/>
              <a:t>может закаливаться</a:t>
            </a:r>
          </a:p>
          <a:p>
            <a:pPr>
              <a:buFontTx/>
              <a:buChar char="•"/>
            </a:pPr>
            <a:r>
              <a:rPr lang="ru-RU" sz="1600" b="1" dirty="0"/>
              <a:t> </a:t>
            </a:r>
            <a:r>
              <a:rPr lang="ru-RU" sz="1600" b="1" dirty="0" smtClean="0"/>
              <a:t>Доступны большие форматы </a:t>
            </a:r>
          </a:p>
          <a:p>
            <a:r>
              <a:rPr lang="ru-RU" sz="1600" b="1" dirty="0"/>
              <a:t> </a:t>
            </a:r>
            <a:r>
              <a:rPr lang="ru-RU" sz="1600" b="1" dirty="0" smtClean="0"/>
              <a:t>  (до </a:t>
            </a:r>
            <a:r>
              <a:rPr lang="en-US" sz="1600" b="1" dirty="0" smtClean="0"/>
              <a:t>4 350</a:t>
            </a:r>
            <a:r>
              <a:rPr lang="ru-RU" sz="1600" b="1" dirty="0" smtClean="0"/>
              <a:t> мм</a:t>
            </a:r>
            <a:r>
              <a:rPr lang="en-US" sz="1600" b="1" dirty="0" smtClean="0"/>
              <a:t> x 2 040</a:t>
            </a:r>
            <a:r>
              <a:rPr lang="ru-RU" sz="1600" b="1" dirty="0" smtClean="0"/>
              <a:t> мм)</a:t>
            </a:r>
            <a:endParaRPr lang="en-US" sz="1600" b="1" dirty="0"/>
          </a:p>
        </p:txBody>
      </p:sp>
      <p:pic>
        <p:nvPicPr>
          <p:cNvPr id="55303" name="Picture 7" descr="quart_gla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568325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0" y="6500813"/>
            <a:ext cx="5280025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200" b="1">
                <a:solidFill>
                  <a:schemeClr val="bg1"/>
                </a:solidFill>
              </a:rPr>
              <a:t>Internal use only </a:t>
            </a:r>
          </a:p>
          <a:p>
            <a:pPr eaLnBrk="1" hangingPunct="1"/>
            <a:endParaRPr lang="fr-FR" sz="1400"/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222250" y="3675063"/>
            <a:ext cx="4119563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Основные зоны применения</a:t>
            </a:r>
            <a:endParaRPr lang="fr-FR" b="1" dirty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r>
              <a:rPr lang="en-GB" sz="1600" b="1" dirty="0">
                <a:solidFill>
                  <a:schemeClr val="accent1"/>
                </a:solidFill>
              </a:rPr>
              <a:t> </a:t>
            </a:r>
            <a:r>
              <a:rPr lang="ru-RU" sz="1600" b="1" dirty="0" smtClean="0">
                <a:solidFill>
                  <a:schemeClr val="accent1"/>
                </a:solidFill>
              </a:rPr>
              <a:t>Внутри помещения</a:t>
            </a:r>
            <a:r>
              <a:rPr lang="en-GB" sz="1600" b="1" dirty="0" smtClean="0">
                <a:solidFill>
                  <a:srgbClr val="9D9E9C"/>
                </a:solidFill>
              </a:rPr>
              <a:t> (</a:t>
            </a:r>
            <a:r>
              <a:rPr lang="ru-RU" sz="1600" b="1" dirty="0" smtClean="0">
                <a:solidFill>
                  <a:srgbClr val="9D9E9C"/>
                </a:solidFill>
              </a:rPr>
              <a:t>перегородки и двери</a:t>
            </a:r>
            <a:r>
              <a:rPr lang="en-GB" sz="1600" b="1" dirty="0" smtClean="0">
                <a:solidFill>
                  <a:srgbClr val="9D9E9C"/>
                </a:solidFill>
              </a:rPr>
              <a:t>, </a:t>
            </a:r>
            <a:r>
              <a:rPr lang="ru-RU" sz="1600" b="1" dirty="0" smtClean="0">
                <a:solidFill>
                  <a:srgbClr val="9D9E9C"/>
                </a:solidFill>
              </a:rPr>
              <a:t>балюстрады</a:t>
            </a:r>
            <a:r>
              <a:rPr lang="en-GB" sz="1600" b="1" dirty="0" smtClean="0">
                <a:solidFill>
                  <a:srgbClr val="9D9E9C"/>
                </a:solidFill>
              </a:rPr>
              <a:t>, </a:t>
            </a:r>
            <a:r>
              <a:rPr lang="ru-RU" sz="1600" b="1" dirty="0" smtClean="0">
                <a:solidFill>
                  <a:srgbClr val="9D9E9C"/>
                </a:solidFill>
              </a:rPr>
              <a:t>душевые экраны</a:t>
            </a:r>
            <a:r>
              <a:rPr lang="en-GB" sz="1600" b="1" dirty="0" smtClean="0">
                <a:solidFill>
                  <a:srgbClr val="9D9E9C"/>
                </a:solidFill>
              </a:rPr>
              <a:t>, </a:t>
            </a:r>
            <a:r>
              <a:rPr lang="ru-RU" sz="1600" b="1" dirty="0" smtClean="0">
                <a:solidFill>
                  <a:srgbClr val="9D9E9C"/>
                </a:solidFill>
              </a:rPr>
              <a:t>мебель</a:t>
            </a:r>
            <a:r>
              <a:rPr lang="en-GB" sz="1600" b="1" dirty="0" smtClean="0">
                <a:solidFill>
                  <a:srgbClr val="9D9E9C"/>
                </a:solidFill>
              </a:rPr>
              <a:t>)</a:t>
            </a:r>
            <a:endParaRPr lang="en-GB" sz="1600" b="1" dirty="0">
              <a:solidFill>
                <a:srgbClr val="9D9E9C"/>
              </a:solidFill>
            </a:endParaRPr>
          </a:p>
          <a:p>
            <a:pPr>
              <a:buFontTx/>
              <a:buChar char="•"/>
            </a:pPr>
            <a:r>
              <a:rPr lang="en-GB" sz="1600" b="1" dirty="0">
                <a:solidFill>
                  <a:schemeClr val="accent1"/>
                </a:solidFill>
              </a:rPr>
              <a:t> </a:t>
            </a:r>
            <a:r>
              <a:rPr lang="ru-RU" sz="1600" b="1" dirty="0" smtClean="0">
                <a:solidFill>
                  <a:schemeClr val="accent1"/>
                </a:solidFill>
              </a:rPr>
              <a:t>Снаружи помещения</a:t>
            </a:r>
            <a:r>
              <a:rPr lang="en-GB" sz="1600" b="1" dirty="0" smtClean="0">
                <a:solidFill>
                  <a:srgbClr val="9D9E9C"/>
                </a:solidFill>
              </a:rPr>
              <a:t> </a:t>
            </a:r>
            <a:r>
              <a:rPr lang="en-GB" sz="1600" b="1" dirty="0">
                <a:solidFill>
                  <a:srgbClr val="9D9E9C"/>
                </a:solidFill>
              </a:rPr>
              <a:t>: </a:t>
            </a:r>
            <a:r>
              <a:rPr lang="ru-RU" sz="1600" b="1" dirty="0" smtClean="0">
                <a:solidFill>
                  <a:srgbClr val="9D9E9C"/>
                </a:solidFill>
              </a:rPr>
              <a:t>двойное остекление </a:t>
            </a:r>
            <a:r>
              <a:rPr lang="en-GB" sz="1600" b="1" dirty="0" smtClean="0">
                <a:solidFill>
                  <a:srgbClr val="9D9E9C"/>
                </a:solidFill>
              </a:rPr>
              <a:t>(</a:t>
            </a:r>
            <a:r>
              <a:rPr lang="ru-RU" sz="1600" b="1" dirty="0" smtClean="0">
                <a:solidFill>
                  <a:srgbClr val="9D9E9C"/>
                </a:solidFill>
              </a:rPr>
              <a:t>фактурной стороной внутрь</a:t>
            </a:r>
            <a:r>
              <a:rPr lang="en-GB" sz="1600" b="1" dirty="0" smtClean="0">
                <a:solidFill>
                  <a:srgbClr val="9D9E9C"/>
                </a:solidFill>
              </a:rPr>
              <a:t>),  </a:t>
            </a:r>
            <a:r>
              <a:rPr lang="ru-RU" sz="1600" b="1" dirty="0" smtClean="0">
                <a:solidFill>
                  <a:srgbClr val="9D9E9C"/>
                </a:solidFill>
              </a:rPr>
              <a:t>фасадное остекление, остекление балконов</a:t>
            </a:r>
            <a:endParaRPr lang="en-GB" sz="1600" b="1" dirty="0">
              <a:solidFill>
                <a:srgbClr val="9D9E9C"/>
              </a:solidFill>
            </a:endParaRPr>
          </a:p>
          <a:p>
            <a:pPr lvl="1"/>
            <a:endParaRPr lang="en-GB" sz="1600" b="1" dirty="0">
              <a:solidFill>
                <a:srgbClr val="9D9E9C"/>
              </a:solidFill>
            </a:endParaRPr>
          </a:p>
        </p:txBody>
      </p:sp>
      <p:pic>
        <p:nvPicPr>
          <p:cNvPr id="5530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0"/>
            <a:ext cx="4025900" cy="638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7" name="Picture 11" descr="quart_gla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40"/>
            <a:ext cx="9144000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874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Стеклянная мебель</a:t>
            </a:r>
            <a:endParaRPr lang="en-US" dirty="0"/>
          </a:p>
        </p:txBody>
      </p:sp>
      <p:pic>
        <p:nvPicPr>
          <p:cNvPr id="7170" name="Picture 2" descr="C:\Users\E7542215\Desktop\New folder\master lig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3174163" cy="360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E7542215\Desktop\New folder\m158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80728"/>
            <a:ext cx="3143636" cy="356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51236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3898776" cy="1511895"/>
          </a:xfrm>
        </p:spPr>
        <p:txBody>
          <a:bodyPr/>
          <a:lstStyle/>
          <a:p>
            <a:r>
              <a:rPr lang="ru-RU" dirty="0" smtClean="0"/>
              <a:t>Торговое оборудование</a:t>
            </a:r>
            <a:endParaRPr lang="en-US" dirty="0"/>
          </a:p>
        </p:txBody>
      </p:sp>
      <p:pic>
        <p:nvPicPr>
          <p:cNvPr id="3" name="Picture 5" descr="europe7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0648"/>
            <a:ext cx="4392488" cy="329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estria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6601153" cy="249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26989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Фасады</a:t>
            </a:r>
            <a:endParaRPr lang="en-US" dirty="0"/>
          </a:p>
        </p:txBody>
      </p:sp>
      <p:pic>
        <p:nvPicPr>
          <p:cNvPr id="8194" name="Picture 2" descr="C:\Users\E7542215\Desktop\New folder\m37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2736304" cy="310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E7542215\Desktop\New folder\m37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68759"/>
            <a:ext cx="2736304" cy="310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E7542215\Desktop\New folder\m965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68759"/>
            <a:ext cx="2736304" cy="310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62582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" y="66435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СПАСИБО</a:t>
            </a:r>
            <a:r>
              <a:rPr lang="en-US" dirty="0" smtClean="0"/>
              <a:t> </a:t>
            </a:r>
            <a:r>
              <a:rPr lang="ru-RU" dirty="0" smtClean="0"/>
              <a:t>ЗА ВНИМАНИЕ!</a:t>
            </a:r>
            <a:endParaRPr lang="en-US" dirty="0"/>
          </a:p>
        </p:txBody>
      </p:sp>
      <p:pic>
        <p:nvPicPr>
          <p:cNvPr id="5123" name="Picture 3" descr="C:\Users\E7542215\Desktop\узорка для выставки\europe330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82" y="1268760"/>
            <a:ext cx="2378246" cy="283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E7542215\Desktop\узорка для выставки\europe328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812" y="637935"/>
            <a:ext cx="2319360" cy="281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J:\FlatGlass\Clients\Photo\Архитектурное стекло\MASTERGLASS\Мастергласс на фоне цветов\MASTER-LENS 000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302800"/>
            <a:ext cx="2376264" cy="286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J:\FlatGlass\Clients\Photo\Архитектурное стекло\MASTERGLASS\Мастергласс на фоне цветов\MASTER-POINT 0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266" y="3695599"/>
            <a:ext cx="2308226" cy="279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J:\FlatGlass\Clients\Photo\Архитектурное стекло\MASTERGLASS\Мастергласс на фоне цветов\MASTER-RAY 0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76872"/>
            <a:ext cx="2318091" cy="279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E7542215\AppData\Local\Microsoft\Windows\Temporary Internet Files\Content.Outlook\5WDZYD39\Master Soft dark edite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08720"/>
            <a:ext cx="2636048" cy="325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E7542215\Desktop\New folder\m329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641342"/>
            <a:ext cx="2473343" cy="280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E7542215\Desktop\New folder\LENS-GAMM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52816"/>
            <a:ext cx="2304256" cy="294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41730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463" y="133350"/>
            <a:ext cx="4083050" cy="611188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600" i="1" dirty="0" smtClean="0">
                <a:solidFill>
                  <a:schemeClr val="tx2"/>
                </a:solidFill>
              </a:rPr>
              <a:t>SGG</a:t>
            </a:r>
            <a:r>
              <a:rPr lang="en-US" sz="2000" i="1" dirty="0" smtClean="0">
                <a:solidFill>
                  <a:schemeClr val="tx2"/>
                </a:solidFill>
              </a:rPr>
              <a:t> MASTERGLASS</a:t>
            </a:r>
            <a:r>
              <a:rPr lang="en-US" sz="1800" i="1" dirty="0" smtClean="0">
                <a:solidFill>
                  <a:schemeClr val="tx2"/>
                </a:solidFill>
              </a:rPr>
              <a:t> </a:t>
            </a:r>
            <a:br>
              <a:rPr lang="en-US" sz="1800" i="1" dirty="0" smtClean="0">
                <a:solidFill>
                  <a:schemeClr val="tx2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Архитектурное декоративное стекло</a:t>
            </a:r>
            <a:endParaRPr lang="fr-FR" sz="1800" i="1" dirty="0" smtClean="0">
              <a:solidFill>
                <a:schemeClr val="tx1"/>
              </a:solidFill>
            </a:endParaRPr>
          </a:p>
        </p:txBody>
      </p:sp>
      <p:pic>
        <p:nvPicPr>
          <p:cNvPr id="56323" name="Picture 3" descr="quart_gla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5475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 descr="quart_gla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5163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5" descr="quart_gla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7375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6" descr="quart_gla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568325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209550" y="588963"/>
            <a:ext cx="4572000" cy="533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 sz="1400" b="1" dirty="0">
              <a:solidFill>
                <a:schemeClr val="tx2"/>
              </a:solidFill>
            </a:endParaRPr>
          </a:p>
          <a:p>
            <a:r>
              <a:rPr lang="ru-RU" sz="1600" b="1" dirty="0" smtClean="0">
                <a:solidFill>
                  <a:schemeClr val="tx2"/>
                </a:solidFill>
              </a:rPr>
              <a:t>Виды и размеры</a:t>
            </a:r>
            <a:endParaRPr lang="fr-FR" sz="1600" b="1" dirty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r>
              <a:rPr lang="fr-FR" sz="1400" b="1" dirty="0"/>
              <a:t> </a:t>
            </a:r>
            <a:r>
              <a:rPr lang="ru-RU" sz="1400" b="1" dirty="0" smtClean="0"/>
              <a:t>6 видов</a:t>
            </a:r>
            <a:r>
              <a:rPr lang="fr-FR" sz="1400" b="1" dirty="0" smtClean="0"/>
              <a:t>: </a:t>
            </a:r>
            <a:endParaRPr lang="fr-FR" sz="1400" b="1" dirty="0"/>
          </a:p>
          <a:p>
            <a:r>
              <a:rPr lang="fr-FR" sz="1400" b="1" dirty="0"/>
              <a:t>MASTER-CARRE	MASTER-LIGNE</a:t>
            </a:r>
          </a:p>
          <a:p>
            <a:r>
              <a:rPr lang="fr-FR" sz="1400" b="1" dirty="0"/>
              <a:t>MASTER-POINT	</a:t>
            </a:r>
            <a:r>
              <a:rPr lang="fr-FR" sz="1400" b="1" dirty="0" smtClean="0"/>
              <a:t>MASTER-RAY</a:t>
            </a:r>
            <a:endParaRPr lang="ru-RU" sz="1400" b="1" dirty="0" smtClean="0"/>
          </a:p>
          <a:p>
            <a:r>
              <a:rPr lang="fr-FR" sz="1400" b="1" dirty="0" smtClean="0"/>
              <a:t>MASTER-LENS</a:t>
            </a:r>
            <a:r>
              <a:rPr lang="ru-RU" sz="1400" b="1" dirty="0" smtClean="0"/>
              <a:t>                    </a:t>
            </a:r>
            <a:r>
              <a:rPr lang="en-US" sz="1400" b="1" dirty="0" smtClean="0"/>
              <a:t>MASTER-SHINE</a:t>
            </a:r>
            <a:r>
              <a:rPr lang="ru-RU" sz="1400" b="1" dirty="0" smtClean="0"/>
              <a:t>  </a:t>
            </a:r>
            <a:endParaRPr lang="fr-FR" sz="1400" b="1" dirty="0"/>
          </a:p>
          <a:p>
            <a:pPr>
              <a:buFontTx/>
              <a:buChar char="•"/>
            </a:pPr>
            <a:r>
              <a:rPr lang="fr-FR" sz="1400" b="1" dirty="0"/>
              <a:t> </a:t>
            </a:r>
            <a:r>
              <a:rPr lang="ru-RU" sz="1400" b="1" dirty="0" smtClean="0"/>
              <a:t>Толщины</a:t>
            </a:r>
            <a:r>
              <a:rPr lang="fr-FR" sz="1400" b="1" dirty="0" smtClean="0"/>
              <a:t> </a:t>
            </a:r>
            <a:r>
              <a:rPr lang="fr-FR" sz="1400" b="1" dirty="0"/>
              <a:t>: 4, 6 </a:t>
            </a:r>
            <a:r>
              <a:rPr lang="ru-RU" sz="1400" b="1" dirty="0" smtClean="0"/>
              <a:t>и</a:t>
            </a:r>
            <a:r>
              <a:rPr lang="fr-FR" sz="1400" b="1" dirty="0" smtClean="0"/>
              <a:t> 8</a:t>
            </a:r>
            <a:r>
              <a:rPr lang="ru-RU" sz="1400" b="1" dirty="0" smtClean="0"/>
              <a:t> </a:t>
            </a:r>
            <a:r>
              <a:rPr lang="fr-FR" sz="1400" b="1" dirty="0" smtClean="0"/>
              <a:t>mm</a:t>
            </a:r>
            <a:endParaRPr lang="ru-RU" sz="1400" b="1" dirty="0" smtClean="0"/>
          </a:p>
          <a:p>
            <a:r>
              <a:rPr lang="fr-FR" sz="1400" b="1" dirty="0" smtClean="0"/>
              <a:t> (</a:t>
            </a:r>
            <a:r>
              <a:rPr lang="ru-RU" sz="1400" b="1" dirty="0" smtClean="0"/>
              <a:t>10 мм - </a:t>
            </a:r>
            <a:r>
              <a:rPr lang="fr-FR" sz="1400" b="1" dirty="0" smtClean="0"/>
              <a:t>MASTER-CARRE </a:t>
            </a:r>
            <a:r>
              <a:rPr lang="ru-RU" sz="1400" b="1" dirty="0" smtClean="0"/>
              <a:t>и </a:t>
            </a:r>
            <a:r>
              <a:rPr lang="fr-FR" sz="1400" b="1" dirty="0" smtClean="0"/>
              <a:t> </a:t>
            </a:r>
            <a:r>
              <a:rPr lang="fr-FR" sz="1400" b="1" dirty="0"/>
              <a:t>MASTER-POINT </a:t>
            </a:r>
            <a:r>
              <a:rPr lang="fr-FR" sz="1400" b="1" dirty="0" smtClean="0"/>
              <a:t>)</a:t>
            </a:r>
            <a:endParaRPr lang="fr-FR" sz="1400" b="1" dirty="0"/>
          </a:p>
          <a:p>
            <a:pPr>
              <a:buFontTx/>
              <a:buChar char="•"/>
            </a:pPr>
            <a:r>
              <a:rPr lang="en-GB" sz="1400" b="1" dirty="0"/>
              <a:t>  </a:t>
            </a:r>
            <a:r>
              <a:rPr lang="ru-RU" sz="1400" b="1" dirty="0" smtClean="0"/>
              <a:t>стандартный размер </a:t>
            </a:r>
            <a:r>
              <a:rPr lang="en-GB" sz="1400" b="1" dirty="0" smtClean="0"/>
              <a:t>3210x2000</a:t>
            </a:r>
            <a:r>
              <a:rPr lang="fr-FR" sz="1600" b="1" dirty="0" smtClean="0">
                <a:solidFill>
                  <a:schemeClr val="tx2"/>
                </a:solidFill>
              </a:rPr>
              <a:t> </a:t>
            </a:r>
            <a:endParaRPr lang="fr-FR" sz="1600" b="1" dirty="0">
              <a:solidFill>
                <a:schemeClr val="tx2"/>
              </a:solidFill>
            </a:endParaRPr>
          </a:p>
          <a:p>
            <a:endParaRPr lang="fr-FR" sz="1600" b="1" dirty="0">
              <a:solidFill>
                <a:schemeClr val="tx2"/>
              </a:solidFill>
            </a:endParaRPr>
          </a:p>
          <a:p>
            <a:r>
              <a:rPr lang="ru-RU" sz="1600" b="1" dirty="0" smtClean="0">
                <a:solidFill>
                  <a:schemeClr val="tx2"/>
                </a:solidFill>
              </a:rPr>
              <a:t>Обработка</a:t>
            </a:r>
            <a:endParaRPr lang="fr-FR" sz="1600" b="1" dirty="0">
              <a:solidFill>
                <a:schemeClr val="tx2"/>
              </a:solidFill>
            </a:endParaRPr>
          </a:p>
          <a:p>
            <a:pPr lvl="1">
              <a:buFontTx/>
              <a:buChar char="•"/>
            </a:pPr>
            <a:r>
              <a:rPr lang="en-GB" sz="1400" b="1" dirty="0">
                <a:solidFill>
                  <a:srgbClr val="9D9E9C"/>
                </a:solidFill>
              </a:rPr>
              <a:t> </a:t>
            </a:r>
            <a:r>
              <a:rPr lang="ru-RU" sz="1400" b="1" dirty="0" smtClean="0">
                <a:solidFill>
                  <a:srgbClr val="9D9E9C"/>
                </a:solidFill>
              </a:rPr>
              <a:t>сверление и обработка кромки</a:t>
            </a:r>
            <a:endParaRPr lang="en-GB" sz="1400" b="1" dirty="0">
              <a:solidFill>
                <a:srgbClr val="9D9E9C"/>
              </a:solidFill>
            </a:endParaRPr>
          </a:p>
          <a:p>
            <a:pPr lvl="1">
              <a:buFontTx/>
              <a:buChar char="•"/>
            </a:pPr>
            <a:r>
              <a:rPr lang="en-GB" sz="1400" b="1" dirty="0">
                <a:solidFill>
                  <a:srgbClr val="9D9E9C"/>
                </a:solidFill>
              </a:rPr>
              <a:t> </a:t>
            </a:r>
            <a:r>
              <a:rPr lang="ru-RU" sz="1400" b="1" dirty="0" smtClean="0">
                <a:solidFill>
                  <a:srgbClr val="9D9E9C"/>
                </a:solidFill>
              </a:rPr>
              <a:t>упрочнение или </a:t>
            </a:r>
            <a:r>
              <a:rPr lang="ru-RU" sz="1400" b="1" dirty="0" smtClean="0">
                <a:solidFill>
                  <a:srgbClr val="9D9E9C"/>
                </a:solidFill>
              </a:rPr>
              <a:t>закалка </a:t>
            </a:r>
            <a:r>
              <a:rPr lang="ru-RU" sz="1400" b="1" dirty="0" smtClean="0">
                <a:solidFill>
                  <a:srgbClr val="9D9E9C"/>
                </a:solidFill>
              </a:rPr>
              <a:t>для </a:t>
            </a:r>
            <a:r>
              <a:rPr lang="ru-RU" sz="1400" b="1" dirty="0" smtClean="0">
                <a:solidFill>
                  <a:srgbClr val="9D9E9C"/>
                </a:solidFill>
              </a:rPr>
              <a:t>безопасности</a:t>
            </a:r>
          </a:p>
          <a:p>
            <a:pPr lvl="1">
              <a:buFontTx/>
              <a:buChar char="•"/>
            </a:pPr>
            <a:r>
              <a:rPr lang="ru-RU" sz="1400" b="1" dirty="0">
                <a:solidFill>
                  <a:srgbClr val="9D9E9C"/>
                </a:solidFill>
              </a:rPr>
              <a:t> </a:t>
            </a:r>
            <a:r>
              <a:rPr lang="ru-RU" sz="1400" b="1" dirty="0" err="1" smtClean="0">
                <a:solidFill>
                  <a:srgbClr val="9D9E9C"/>
                </a:solidFill>
              </a:rPr>
              <a:t>моллирование</a:t>
            </a:r>
            <a:endParaRPr lang="en-GB" sz="1400" b="1" dirty="0">
              <a:solidFill>
                <a:srgbClr val="9D9E9C"/>
              </a:solidFill>
            </a:endParaRPr>
          </a:p>
          <a:p>
            <a:pPr lvl="1">
              <a:buFontTx/>
              <a:buChar char="•"/>
            </a:pPr>
            <a:r>
              <a:rPr lang="en-GB" sz="1400" b="1" dirty="0">
                <a:solidFill>
                  <a:srgbClr val="9D9E9C"/>
                </a:solidFill>
              </a:rPr>
              <a:t> </a:t>
            </a:r>
            <a:r>
              <a:rPr lang="ru-RU" sz="1400" b="1" dirty="0" err="1">
                <a:solidFill>
                  <a:srgbClr val="9D9E9C"/>
                </a:solidFill>
              </a:rPr>
              <a:t>л</a:t>
            </a:r>
            <a:r>
              <a:rPr lang="ru-RU" sz="1400" b="1" dirty="0" err="1" smtClean="0">
                <a:solidFill>
                  <a:srgbClr val="9D9E9C"/>
                </a:solidFill>
              </a:rPr>
              <a:t>аминирование</a:t>
            </a:r>
            <a:r>
              <a:rPr lang="ru-RU" sz="1400" b="1" dirty="0" smtClean="0">
                <a:solidFill>
                  <a:srgbClr val="9D9E9C"/>
                </a:solidFill>
              </a:rPr>
              <a:t> (только 4 мм)</a:t>
            </a:r>
            <a:endParaRPr lang="en-GB" sz="1400" b="1" dirty="0">
              <a:solidFill>
                <a:srgbClr val="9D9E9C"/>
              </a:solidFill>
            </a:endParaRPr>
          </a:p>
          <a:p>
            <a:pPr lvl="1">
              <a:buFontTx/>
              <a:buChar char="•"/>
            </a:pPr>
            <a:r>
              <a:rPr lang="en-GB" sz="1400" b="1" dirty="0">
                <a:solidFill>
                  <a:srgbClr val="9D9E9C"/>
                </a:solidFill>
              </a:rPr>
              <a:t> </a:t>
            </a:r>
            <a:r>
              <a:rPr lang="ru-RU" sz="1400" b="1" dirty="0" smtClean="0">
                <a:solidFill>
                  <a:srgbClr val="9D9E9C"/>
                </a:solidFill>
              </a:rPr>
              <a:t>двойное остекление</a:t>
            </a:r>
            <a:endParaRPr lang="en-GB" sz="1400" b="1" dirty="0">
              <a:solidFill>
                <a:srgbClr val="9D9E9C"/>
              </a:solidFill>
            </a:endParaRPr>
          </a:p>
          <a:p>
            <a:pPr lvl="1">
              <a:buFontTx/>
              <a:buChar char="•"/>
            </a:pPr>
            <a:r>
              <a:rPr lang="en-GB" sz="1400" b="1" dirty="0">
                <a:solidFill>
                  <a:srgbClr val="9D9E9C"/>
                </a:solidFill>
              </a:rPr>
              <a:t> </a:t>
            </a:r>
            <a:r>
              <a:rPr lang="ru-RU" sz="1400" b="1" dirty="0" err="1" smtClean="0">
                <a:solidFill>
                  <a:srgbClr val="9D9E9C"/>
                </a:solidFill>
              </a:rPr>
              <a:t>посеребрение</a:t>
            </a:r>
            <a:r>
              <a:rPr lang="en-US" sz="1400" b="1" dirty="0" smtClean="0">
                <a:solidFill>
                  <a:srgbClr val="9D9E9C"/>
                </a:solidFill>
              </a:rPr>
              <a:t> – MIRALITE CONTRAST</a:t>
            </a:r>
            <a:r>
              <a:rPr lang="ru-RU" sz="1400" b="1" dirty="0" smtClean="0">
                <a:solidFill>
                  <a:srgbClr val="9D9E9C"/>
                </a:solidFill>
              </a:rPr>
              <a:t>, эмалирование</a:t>
            </a:r>
            <a:r>
              <a:rPr lang="en-US" sz="1400" b="1" dirty="0" smtClean="0">
                <a:solidFill>
                  <a:srgbClr val="9D9E9C"/>
                </a:solidFill>
              </a:rPr>
              <a:t> – EMALIT CONTRAST</a:t>
            </a:r>
            <a:endParaRPr lang="ru-RU" sz="1400" b="1" dirty="0" smtClean="0">
              <a:solidFill>
                <a:srgbClr val="9D9E9C"/>
              </a:solidFill>
            </a:endParaRPr>
          </a:p>
          <a:p>
            <a:endParaRPr lang="fr-FR" sz="1600" b="1" dirty="0">
              <a:solidFill>
                <a:schemeClr val="tx2"/>
              </a:solidFill>
            </a:endParaRPr>
          </a:p>
          <a:p>
            <a:r>
              <a:rPr lang="ru-RU" sz="1600" b="1" dirty="0" smtClean="0">
                <a:solidFill>
                  <a:schemeClr val="tx2"/>
                </a:solidFill>
              </a:rPr>
              <a:t>Качество:</a:t>
            </a:r>
            <a:endParaRPr lang="fr-FR" sz="1600" b="1" dirty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r>
              <a:rPr lang="ru-RU" sz="1400" b="1" dirty="0" smtClean="0"/>
              <a:t>Продукт соответствует европейскому стандарту</a:t>
            </a:r>
            <a:r>
              <a:rPr lang="en-GB" sz="1400" b="1" dirty="0" smtClean="0"/>
              <a:t> </a:t>
            </a:r>
            <a:r>
              <a:rPr lang="en-GB" sz="1400" b="1" dirty="0"/>
              <a:t>EN 572-5 </a:t>
            </a:r>
            <a:r>
              <a:rPr lang="en-GB" sz="1400" b="1" dirty="0" smtClean="0"/>
              <a:t>(</a:t>
            </a:r>
            <a:r>
              <a:rPr lang="ru-RU" sz="1400" b="1" dirty="0" smtClean="0"/>
              <a:t>узорчатое стекло</a:t>
            </a:r>
            <a:r>
              <a:rPr lang="en-GB" sz="1400" b="1" dirty="0" smtClean="0"/>
              <a:t>)</a:t>
            </a:r>
            <a:endParaRPr lang="en-GB" sz="1400" b="1" dirty="0"/>
          </a:p>
          <a:p>
            <a:pPr>
              <a:spcBef>
                <a:spcPct val="50000"/>
              </a:spcBef>
            </a:pPr>
            <a:endParaRPr lang="fr-FR" sz="1400" b="1" dirty="0"/>
          </a:p>
        </p:txBody>
      </p:sp>
      <p:graphicFrame>
        <p:nvGraphicFramePr>
          <p:cNvPr id="56328" name="Object 8"/>
          <p:cNvGraphicFramePr>
            <a:graphicFrameLocks noChangeAspect="1"/>
          </p:cNvGraphicFramePr>
          <p:nvPr/>
        </p:nvGraphicFramePr>
        <p:xfrm>
          <a:off x="4987925" y="4763"/>
          <a:ext cx="4156075" cy="649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Fotografía de Photo Editor" r:id="rId6" imgW="3657143" imgH="4877481" progId="MSPhotoEd.3">
                  <p:embed/>
                </p:oleObj>
              </mc:Choice>
              <mc:Fallback>
                <p:oleObj name="Fotografía de Photo Editor" r:id="rId6" imgW="3657143" imgH="48774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7925" y="4763"/>
                        <a:ext cx="4156075" cy="649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329" name="Picture 9" descr="quart_gla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8013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392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807"/>
          </a:xfrm>
        </p:spPr>
        <p:txBody>
          <a:bodyPr/>
          <a:lstStyle/>
          <a:p>
            <a:pPr algn="ctr"/>
            <a:r>
              <a:rPr lang="ru-RU" dirty="0" smtClean="0"/>
              <a:t>Виды стекла </a:t>
            </a:r>
            <a:r>
              <a:rPr lang="en-US" sz="2400" i="1" dirty="0" smtClean="0">
                <a:solidFill>
                  <a:schemeClr val="tx2"/>
                </a:solidFill>
              </a:rPr>
              <a:t>SGG</a:t>
            </a:r>
            <a:r>
              <a:rPr lang="en-US" i="1" dirty="0" smtClean="0">
                <a:solidFill>
                  <a:schemeClr val="tx2"/>
                </a:solidFill>
              </a:rPr>
              <a:t> MASTERGLASS</a:t>
            </a:r>
            <a:r>
              <a:rPr lang="en-US" sz="2800" i="1" dirty="0" smtClean="0">
                <a:solidFill>
                  <a:schemeClr val="tx2"/>
                </a:solidFill>
              </a:rPr>
              <a:t> </a:t>
            </a:r>
            <a:endParaRPr lang="en-US" dirty="0"/>
          </a:p>
        </p:txBody>
      </p:sp>
      <p:pic>
        <p:nvPicPr>
          <p:cNvPr id="4099" name="Picture 3" descr="C:\Users\E7542215\AppData\Local\Microsoft\Windows\Temporary Internet Files\Content.Outlook\5WDZYD39\Mastershine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2088232" cy="237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E7542215\AppData\Local\Microsoft\Windows\Temporary Internet Files\Content.Outlook\5WDZYD39\Mastercarre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34880"/>
            <a:ext cx="2079303" cy="236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E7542215\AppData\Local\Microsoft\Windows\Temporary Internet Files\Content.Outlook\5WDZYD39\Masterlens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575" y="1124744"/>
            <a:ext cx="2069487" cy="234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E7542215\AppData\Local\Microsoft\Windows\Temporary Internet Files\Content.Outlook\5WDZYD39\Masterligne (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3071" y="3994205"/>
            <a:ext cx="2067426" cy="234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E7542215\AppData\Local\Microsoft\Windows\Temporary Internet Files\Content.Outlook\5WDZYD39\Masterpoint (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746" y="4004977"/>
            <a:ext cx="2079303" cy="236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E7542215\AppData\Local\Microsoft\Windows\Temporary Internet Files\Content.Outlook\5WDZYD39\Masterray (2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59" y="3994205"/>
            <a:ext cx="2079302" cy="236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29298" y="772064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MASTER-CARRE</a:t>
            </a:r>
            <a:endParaRPr lang="en-US" sz="1400" b="1" dirty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779" y="770575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MASTER-SHINE</a:t>
            </a:r>
            <a:endParaRPr lang="en-US" sz="1400" b="1" dirty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61010" y="772064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MASTER-LENS</a:t>
            </a:r>
            <a:endParaRPr lang="en-US" sz="1400" b="1" dirty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0779" y="3644714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MASTER-LIGNE</a:t>
            </a:r>
            <a:endParaRPr lang="en-US" sz="1400" b="1" dirty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19463" y="3633609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MASTER-POINT</a:t>
            </a:r>
            <a:endParaRPr lang="en-US" sz="1400" b="1" dirty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43218" y="3632120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MASTER-RAY</a:t>
            </a:r>
            <a:endParaRPr lang="en-US" sz="1400" b="1" dirty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382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3754760" cy="1143000"/>
          </a:xfrm>
        </p:spPr>
        <p:txBody>
          <a:bodyPr/>
          <a:lstStyle/>
          <a:p>
            <a:r>
              <a:rPr lang="en-US" sz="2800" dirty="0" smtClean="0"/>
              <a:t> MASTER-CARRE</a:t>
            </a:r>
            <a:endParaRPr lang="en-US" sz="2800" dirty="0"/>
          </a:p>
        </p:txBody>
      </p:sp>
      <p:pic>
        <p:nvPicPr>
          <p:cNvPr id="4098" name="Picture 2" descr="C:\Users\E7542215\Desktop\New folder\CARRE-GAM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487" y="404664"/>
            <a:ext cx="3980394" cy="510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my.saint-gobain-vitrage.com/imageserver/RemoteGadgets/PhotoLibrary/project_europe/m13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12073"/>
            <a:ext cx="2727426" cy="3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369" y="692696"/>
            <a:ext cx="45365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Толщины: 4, 6, 8</a:t>
            </a:r>
            <a:r>
              <a:rPr lang="en-US" sz="14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, 10</a:t>
            </a:r>
            <a:r>
              <a:rPr lang="ru-RU" sz="14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мм</a:t>
            </a:r>
          </a:p>
          <a:p>
            <a:r>
              <a:rPr lang="ru-RU" sz="14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Размеры: 4 мм - 3210х2000, 2520х2040 мм</a:t>
            </a:r>
          </a:p>
          <a:p>
            <a:r>
              <a:rPr lang="ru-RU" sz="14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                  6 мм – 3210х2000, 2520х2040, </a:t>
            </a:r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4350х2040</a:t>
            </a:r>
            <a:r>
              <a:rPr lang="ru-RU" sz="14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мм </a:t>
            </a:r>
          </a:p>
          <a:p>
            <a:r>
              <a:rPr lang="ru-RU" sz="14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                   8 мм – 3210х2000, 3300х2040, </a:t>
            </a:r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4350х2040</a:t>
            </a:r>
            <a:r>
              <a:rPr lang="ru-RU" sz="14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мм</a:t>
            </a:r>
          </a:p>
          <a:p>
            <a:r>
              <a:rPr lang="ru-RU" sz="14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                  10 мм -  3210х2000</a:t>
            </a:r>
            <a:r>
              <a:rPr lang="en-US" sz="14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мм</a:t>
            </a:r>
          </a:p>
          <a:p>
            <a:endParaRPr lang="ru-RU" sz="1400" b="1" dirty="0" smtClean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14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Светопропускание:  91%</a:t>
            </a:r>
            <a:endParaRPr lang="ru-RU" sz="1400" b="1" dirty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278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3826768" cy="1143000"/>
          </a:xfrm>
        </p:spPr>
        <p:txBody>
          <a:bodyPr/>
          <a:lstStyle/>
          <a:p>
            <a:r>
              <a:rPr lang="en-US" sz="2800" dirty="0" smtClean="0"/>
              <a:t>MASTER-LENS</a:t>
            </a:r>
            <a:endParaRPr lang="en-US" sz="2800" dirty="0"/>
          </a:p>
        </p:txBody>
      </p:sp>
      <p:pic>
        <p:nvPicPr>
          <p:cNvPr id="5122" name="Picture 2" descr="C:\Users\E7542215\Desktop\New folder\LENS-GAM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4664"/>
            <a:ext cx="4224132" cy="539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E7542215\AppData\Local\Microsoft\Windows\Temporary Internet Files\Content.Outlook\5WDZYD39\Masterlen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486" y="2533004"/>
            <a:ext cx="2880320" cy="326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2426" y="1196752"/>
            <a:ext cx="45365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Толщины: 4, 6, 8 мм</a:t>
            </a:r>
          </a:p>
          <a:p>
            <a:r>
              <a:rPr lang="ru-RU" sz="14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Размеры: 4 мм - 3210х2000, 2520х2040 мм</a:t>
            </a:r>
          </a:p>
          <a:p>
            <a:r>
              <a:rPr lang="ru-RU" sz="14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                  6 мм – 3210х2000, 2520х2040, </a:t>
            </a:r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4350х2040</a:t>
            </a:r>
            <a:r>
              <a:rPr lang="ru-RU" sz="14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мм </a:t>
            </a:r>
          </a:p>
          <a:p>
            <a:r>
              <a:rPr lang="ru-RU" sz="14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                   8 мм – 3210х2000, 3300х2040, </a:t>
            </a:r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4350х2040</a:t>
            </a:r>
            <a:r>
              <a:rPr lang="ru-RU" sz="14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мм</a:t>
            </a:r>
          </a:p>
          <a:p>
            <a:r>
              <a:rPr lang="ru-RU" sz="14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                  </a:t>
            </a:r>
            <a:endParaRPr lang="en-US" sz="1400" b="1" dirty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542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3754760" cy="1143000"/>
          </a:xfrm>
        </p:spPr>
        <p:txBody>
          <a:bodyPr/>
          <a:lstStyle/>
          <a:p>
            <a:r>
              <a:rPr lang="en-US" sz="2800" dirty="0" smtClean="0"/>
              <a:t>MASTER-LIGNE</a:t>
            </a:r>
            <a:endParaRPr lang="en-US" sz="2800" dirty="0"/>
          </a:p>
        </p:txBody>
      </p:sp>
      <p:pic>
        <p:nvPicPr>
          <p:cNvPr id="6146" name="Picture 2" descr="C:\Users\E7542215\Desktop\New folder\LIGNE-GAM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6632"/>
            <a:ext cx="4536504" cy="577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Users\E7542215\AppData\Local\Microsoft\Windows\Temporary Internet Files\Content.Outlook\5WDZYD39\Masterligne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64557" y="2855648"/>
            <a:ext cx="2695714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36512" y="1268760"/>
            <a:ext cx="45365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Толщины: 4, 6, 8 мм</a:t>
            </a:r>
          </a:p>
          <a:p>
            <a:r>
              <a:rPr lang="ru-RU" sz="14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Размеры: 4 мм - 3210х2000, 2520х2040 мм</a:t>
            </a:r>
          </a:p>
          <a:p>
            <a:r>
              <a:rPr lang="ru-RU" sz="14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                  6 мм – 3210х2000, 2520х2040, </a:t>
            </a:r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4350х2040</a:t>
            </a:r>
            <a:r>
              <a:rPr lang="ru-RU" sz="14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мм </a:t>
            </a:r>
          </a:p>
          <a:p>
            <a:r>
              <a:rPr lang="ru-RU" sz="14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                   8 мм – 3210х2000, 3300х2040, </a:t>
            </a:r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4350х2040</a:t>
            </a:r>
            <a:r>
              <a:rPr lang="ru-RU" sz="14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мм</a:t>
            </a:r>
          </a:p>
          <a:p>
            <a:endParaRPr lang="ru-RU" sz="1400" b="1" dirty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14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Светопропускание:  89%</a:t>
            </a:r>
          </a:p>
          <a:p>
            <a:r>
              <a:rPr lang="ru-RU" sz="14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                  </a:t>
            </a:r>
            <a:endParaRPr lang="en-US" sz="1400" b="1" dirty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840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3682752" cy="1143000"/>
          </a:xfrm>
        </p:spPr>
        <p:txBody>
          <a:bodyPr/>
          <a:lstStyle/>
          <a:p>
            <a:r>
              <a:rPr lang="en-US" sz="2800" dirty="0" smtClean="0"/>
              <a:t>MASTER-POINT</a:t>
            </a:r>
            <a:endParaRPr lang="en-US" sz="2800" dirty="0"/>
          </a:p>
        </p:txBody>
      </p:sp>
      <p:pic>
        <p:nvPicPr>
          <p:cNvPr id="7170" name="Picture 2" descr="C:\Users\E7542215\Desktop\New folder\POINTS-GAM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4391672" cy="558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Users\E7542215\AppData\Local\Microsoft\Windows\Temporary Internet Files\Content.Outlook\5WDZYD39\Masterpoint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2561849"/>
            <a:ext cx="2828653" cy="321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111" y="836712"/>
            <a:ext cx="45365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Толщины: 4, 6, 8, 10 мм</a:t>
            </a:r>
          </a:p>
          <a:p>
            <a:r>
              <a:rPr lang="ru-RU" sz="14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Размеры: 4 мм - 3210х2000, 2520х2040 мм</a:t>
            </a:r>
          </a:p>
          <a:p>
            <a:r>
              <a:rPr lang="ru-RU" sz="14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                  6 мм – 3210х2000, 2520х2040, </a:t>
            </a:r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4350х2040</a:t>
            </a:r>
            <a:r>
              <a:rPr lang="ru-RU" sz="14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мм </a:t>
            </a:r>
          </a:p>
          <a:p>
            <a:r>
              <a:rPr lang="ru-RU" sz="14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                   8 мм – 3210х2000, 3300х2040, </a:t>
            </a:r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4350х2040</a:t>
            </a:r>
            <a:r>
              <a:rPr lang="ru-RU" sz="14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мм</a:t>
            </a:r>
          </a:p>
          <a:p>
            <a:r>
              <a:rPr lang="ru-RU" sz="14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                  10 мм -  3210х2000 мм</a:t>
            </a:r>
          </a:p>
          <a:p>
            <a:endParaRPr lang="ru-RU" sz="1400" b="1" dirty="0" smtClean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14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Светопропускание:  87% </a:t>
            </a:r>
            <a:endParaRPr lang="en-US" sz="1400" b="1" dirty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579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MASTER-RAY</a:t>
            </a:r>
            <a:endParaRPr lang="en-US" sz="2800" dirty="0"/>
          </a:p>
        </p:txBody>
      </p:sp>
      <p:pic>
        <p:nvPicPr>
          <p:cNvPr id="8194" name="Picture 2" descr="C:\Users\E7542215\Desktop\New folder\RAY-GAM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6632"/>
            <a:ext cx="4698614" cy="600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C:\Users\E7542215\AppData\Local\Microsoft\Windows\Temporary Internet Files\Content.Outlook\5WDZYD39\Masterray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40481"/>
            <a:ext cx="2727428" cy="3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549" y="1052736"/>
            <a:ext cx="45365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Толщины: 4, 6, 8 мм</a:t>
            </a:r>
          </a:p>
          <a:p>
            <a:r>
              <a:rPr lang="ru-RU" sz="14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Размеры: 4 мм - 3210х2000, 2520х2040 мм</a:t>
            </a:r>
          </a:p>
          <a:p>
            <a:r>
              <a:rPr lang="ru-RU" sz="14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                  6 мм – 3210х2000, 2520х2040, </a:t>
            </a:r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4350х2040</a:t>
            </a:r>
            <a:r>
              <a:rPr lang="ru-RU" sz="14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мм </a:t>
            </a:r>
          </a:p>
          <a:p>
            <a:r>
              <a:rPr lang="ru-RU" sz="14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                   8 мм – 3210х2000, 3300х2040, </a:t>
            </a:r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4350х2040 </a:t>
            </a:r>
            <a:r>
              <a:rPr lang="ru-RU" sz="14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мм</a:t>
            </a:r>
            <a:endParaRPr lang="en-US" sz="1400" b="1" dirty="0" smtClean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1400" b="1" dirty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14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Светопропускание:  89%</a:t>
            </a:r>
          </a:p>
          <a:p>
            <a:r>
              <a:rPr lang="ru-RU" sz="14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                  </a:t>
            </a:r>
            <a:endParaRPr lang="en-US" sz="1400" b="1" dirty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746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dèle par défaut">
  <a:themeElements>
    <a:clrScheme name="1_Modèle par défaut 1">
      <a:dk1>
        <a:srgbClr val="9D9E9C"/>
      </a:dk1>
      <a:lt1>
        <a:srgbClr val="FFFFFF"/>
      </a:lt1>
      <a:dk2>
        <a:srgbClr val="000099"/>
      </a:dk2>
      <a:lt2>
        <a:srgbClr val="808080"/>
      </a:lt2>
      <a:accent1>
        <a:srgbClr val="000099"/>
      </a:accent1>
      <a:accent2>
        <a:srgbClr val="12276F"/>
      </a:accent2>
      <a:accent3>
        <a:srgbClr val="FFFFFF"/>
      </a:accent3>
      <a:accent4>
        <a:srgbClr val="858685"/>
      </a:accent4>
      <a:accent5>
        <a:srgbClr val="AAAACA"/>
      </a:accent5>
      <a:accent6>
        <a:srgbClr val="0F2264"/>
      </a:accent6>
      <a:hlink>
        <a:srgbClr val="00655B"/>
      </a:hlink>
      <a:folHlink>
        <a:srgbClr val="9D9E9C"/>
      </a:folHlink>
    </a:clrScheme>
    <a:fontScheme name="1_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èle par défaut 1">
        <a:dk1>
          <a:srgbClr val="9D9E9C"/>
        </a:dk1>
        <a:lt1>
          <a:srgbClr val="FFFFFF"/>
        </a:lt1>
        <a:dk2>
          <a:srgbClr val="000099"/>
        </a:dk2>
        <a:lt2>
          <a:srgbClr val="808080"/>
        </a:lt2>
        <a:accent1>
          <a:srgbClr val="000099"/>
        </a:accent1>
        <a:accent2>
          <a:srgbClr val="12276F"/>
        </a:accent2>
        <a:accent3>
          <a:srgbClr val="FFFFFF"/>
        </a:accent3>
        <a:accent4>
          <a:srgbClr val="858685"/>
        </a:accent4>
        <a:accent5>
          <a:srgbClr val="AAAACA"/>
        </a:accent5>
        <a:accent6>
          <a:srgbClr val="0F2264"/>
        </a:accent6>
        <a:hlink>
          <a:srgbClr val="00655B"/>
        </a:hlink>
        <a:folHlink>
          <a:srgbClr val="9D9E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544</Words>
  <Application>Microsoft Office PowerPoint</Application>
  <PresentationFormat>Экран (4:3)</PresentationFormat>
  <Paragraphs>167</Paragraphs>
  <Slides>23</Slides>
  <Notes>14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Office Theme</vt:lpstr>
      <vt:lpstr>1_Modèle par défaut</vt:lpstr>
      <vt:lpstr>Fotografía de Photo Editor</vt:lpstr>
      <vt:lpstr>SGG MASTERGLASS  Серия высококачественных узорчатых стекол современных геометрических  рисунков </vt:lpstr>
      <vt:lpstr>SGG MASTERGLASS  Узорчатое стекло широкого применения </vt:lpstr>
      <vt:lpstr>SGG MASTERGLASS  Архитектурное декоративное стекло</vt:lpstr>
      <vt:lpstr>Виды стекла SGG MASTERGLASS </vt:lpstr>
      <vt:lpstr> MASTER-CARRE</vt:lpstr>
      <vt:lpstr>MASTER-LENS</vt:lpstr>
      <vt:lpstr>MASTER-LIGNE</vt:lpstr>
      <vt:lpstr>MASTER-POINT</vt:lpstr>
      <vt:lpstr>MASTER-RAY</vt:lpstr>
      <vt:lpstr>MASTER-SHINE</vt:lpstr>
      <vt:lpstr>MASTER-SOFT (новый узор)</vt:lpstr>
      <vt:lpstr>Преимущества стекол MASTERGLASS</vt:lpstr>
      <vt:lpstr>Переработка стекла MASTERGLASS</vt:lpstr>
      <vt:lpstr>Сферы применения стекла MASTERGLASS</vt:lpstr>
      <vt:lpstr>Сферы применения</vt:lpstr>
      <vt:lpstr>Двери, перегородки  (толщиной 8,10 мм)</vt:lpstr>
      <vt:lpstr>Двери из стекла MASTERGLASS – стильно и современно !</vt:lpstr>
      <vt:lpstr>Ванная комната</vt:lpstr>
      <vt:lpstr>Кухни</vt:lpstr>
      <vt:lpstr>Стеклянная мебель</vt:lpstr>
      <vt:lpstr>Торговое оборудование</vt:lpstr>
      <vt:lpstr>Фасады</vt:lpstr>
      <vt:lpstr>СПАСИБО ЗА ВНИМАНИЕ!</vt:lpstr>
    </vt:vector>
  </TitlesOfParts>
  <Company>SAINT-GOBAIN 1.6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SGG MASTERGLASS</dc:title>
  <dc:creator>Romanenko, Elena</dc:creator>
  <cp:lastModifiedBy>Yeliseev, Evgueny</cp:lastModifiedBy>
  <cp:revision>51</cp:revision>
  <dcterms:created xsi:type="dcterms:W3CDTF">2013-05-07T08:13:52Z</dcterms:created>
  <dcterms:modified xsi:type="dcterms:W3CDTF">2013-06-07T06:18:39Z</dcterms:modified>
</cp:coreProperties>
</file>